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60" r:id="rId1"/>
  </p:sldMasterIdLst>
  <p:notesMasterIdLst>
    <p:notesMasterId r:id="rId3"/>
  </p:notesMasterIdLst>
  <p:sldIdLst>
    <p:sldId id="270" r:id="rId2"/>
  </p:sldIdLst>
  <p:sldSz cx="49377600" cy="329184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15576" userDrawn="1">
          <p15:clr>
            <a:srgbClr val="A4A3A4"/>
          </p15:clr>
        </p15:guide>
        <p15:guide id="3" pos="6024" userDrawn="1">
          <p15:clr>
            <a:srgbClr val="A4A3A4"/>
          </p15:clr>
        </p15:guide>
        <p15:guide id="4" pos="264" userDrawn="1">
          <p15:clr>
            <a:srgbClr val="A4A3A4"/>
          </p15:clr>
        </p15:guide>
        <p15:guide id="5" pos="744" userDrawn="1">
          <p15:clr>
            <a:srgbClr val="A4A3A4"/>
          </p15:clr>
        </p15:guide>
        <p15:guide id="6" orient="horz" pos="10368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Daniel J Hocking" initials="DJH" lastIdx="1" clrIdx="0">
    <p:extLst>
      <p:ext uri="{19B8F6BF-5375-455C-9EA6-DF929625EA0E}">
        <p15:presenceInfo xmlns:p15="http://schemas.microsoft.com/office/powerpoint/2012/main" userId="Daniel J Hocking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CC"/>
    <a:srgbClr val="0033CC"/>
    <a:srgbClr val="8C1616"/>
    <a:srgbClr val="1903B9"/>
    <a:srgbClr val="FFD54F"/>
    <a:srgbClr val="E1BEE7"/>
    <a:srgbClr val="9E9E9E"/>
    <a:srgbClr val="757575"/>
    <a:srgbClr val="BDBDBD"/>
    <a:srgbClr val="4A148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74C1A8A3-306A-4EB7-A6B1-4F7E0EB9C5D6}" styleName="Medium Style 3 - Accent 5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35758FB7-9AC5-4552-8A53-C91805E547FA}" styleName="Themed Style 1 - Accent 5">
    <a:tblBg>
      <a:fillRef idx="2">
        <a:schemeClr val="accent5"/>
      </a:fillRef>
      <a:effectRef idx="1">
        <a:schemeClr val="accent5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Ref idx="1">
              <a:schemeClr val="accent5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  <a:fill>
          <a:solidFill>
            <a:schemeClr val="accent5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5"/>
            </a:lnRef>
          </a:left>
          <a:right>
            <a:lnRef idx="2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Ref idx="1">
              <a:schemeClr val="accent5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2">
              <a:schemeClr val="accent5"/>
            </a:lnRef>
          </a:top>
          <a:bottom>
            <a:lnRef idx="2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inimized">
    <p:restoredLeft sz="50000" autoAdjust="0"/>
    <p:restoredTop sz="90359" autoAdjust="0"/>
  </p:normalViewPr>
  <p:slideViewPr>
    <p:cSldViewPr snapToGrid="0" showGuides="1">
      <p:cViewPr varScale="1">
        <p:scale>
          <a:sx n="19" d="100"/>
          <a:sy n="19" d="100"/>
        </p:scale>
        <p:origin x="1330" y="82"/>
      </p:cViewPr>
      <p:guideLst>
        <p:guide pos="15576"/>
        <p:guide pos="6024"/>
        <p:guide pos="264"/>
        <p:guide pos="744"/>
        <p:guide orient="horz" pos="10368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notesMaster" Target="notesMasters/notesMaster1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commentAuthors" Target="commentAuthors.xml"/></Relationships>
</file>

<file path=ppt/media/hdphoto1.wdp>
</file>

<file path=ppt/media/image1.png>
</file>

<file path=ppt/media/image14.jpeg>
</file>

<file path=ppt/media/image2.png>
</file>

<file path=ppt/media/image3.png>
</file>

<file path=ppt/media/image4.png>
</file>

<file path=ppt/media/image5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D1CB04D-1C75-43E0-9B64-B7DDAA42BB2C}" type="datetimeFigureOut">
              <a:rPr lang="en-US" smtClean="0"/>
              <a:t>4/3/2019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14425" y="1143000"/>
            <a:ext cx="462915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26C2670-3342-473C-969D-FDFF399F20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174969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 typeface="Arial" panose="020B0604020202020204" pitchFamily="34" charset="0"/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26C2670-3342-473C-969D-FDFF399F2050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108539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703320" y="5387342"/>
            <a:ext cx="41970960" cy="11460480"/>
          </a:xfrm>
        </p:spPr>
        <p:txBody>
          <a:bodyPr anchor="b"/>
          <a:lstStyle>
            <a:lvl1pPr algn="ctr">
              <a:defRPr sz="28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172200" y="17289782"/>
            <a:ext cx="37033200" cy="7947658"/>
          </a:xfrm>
        </p:spPr>
        <p:txBody>
          <a:bodyPr/>
          <a:lstStyle>
            <a:lvl1pPr marL="0" indent="0" algn="ctr">
              <a:buNone/>
              <a:defRPr sz="11520"/>
            </a:lvl1pPr>
            <a:lvl2pPr marL="2194560" indent="0" algn="ctr">
              <a:buNone/>
              <a:defRPr sz="9600"/>
            </a:lvl2pPr>
            <a:lvl3pPr marL="4389120" indent="0" algn="ctr">
              <a:buNone/>
              <a:defRPr sz="8640"/>
            </a:lvl3pPr>
            <a:lvl4pPr marL="6583680" indent="0" algn="ctr">
              <a:buNone/>
              <a:defRPr sz="7680"/>
            </a:lvl4pPr>
            <a:lvl5pPr marL="8778240" indent="0" algn="ctr">
              <a:buNone/>
              <a:defRPr sz="7680"/>
            </a:lvl5pPr>
            <a:lvl6pPr marL="10972800" indent="0" algn="ctr">
              <a:buNone/>
              <a:defRPr sz="7680"/>
            </a:lvl6pPr>
            <a:lvl7pPr marL="13167360" indent="0" algn="ctr">
              <a:buNone/>
              <a:defRPr sz="7680"/>
            </a:lvl7pPr>
            <a:lvl8pPr marL="15361920" indent="0" algn="ctr">
              <a:buNone/>
              <a:defRPr sz="7680"/>
            </a:lvl8pPr>
            <a:lvl9pPr marL="17556480" indent="0" algn="ctr">
              <a:buNone/>
              <a:defRPr sz="768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135061-2F74-46D4-9F8F-C77EF304855D}" type="datetimeFigureOut">
              <a:rPr lang="en-US" smtClean="0"/>
              <a:t>4/3/2019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C52CE-B062-47D6-A8CB-AF6B214D1A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17559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135061-2F74-46D4-9F8F-C77EF304855D}" type="datetimeFigureOut">
              <a:rPr lang="en-US" smtClean="0"/>
              <a:t>4/3/2019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C52CE-B062-47D6-A8CB-AF6B214D1A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369495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5335848" y="1752600"/>
            <a:ext cx="10647045" cy="27896822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394713" y="1752600"/>
            <a:ext cx="31323915" cy="27896822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135061-2F74-46D4-9F8F-C77EF304855D}" type="datetimeFigureOut">
              <a:rPr lang="en-US" smtClean="0"/>
              <a:t>4/3/2019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C52CE-B062-47D6-A8CB-AF6B214D1A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25495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135061-2F74-46D4-9F8F-C77EF304855D}" type="datetimeFigureOut">
              <a:rPr lang="en-US" smtClean="0"/>
              <a:t>4/3/2019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C52CE-B062-47D6-A8CB-AF6B214D1A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11048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368995" y="8206749"/>
            <a:ext cx="42588180" cy="13693138"/>
          </a:xfrm>
        </p:spPr>
        <p:txBody>
          <a:bodyPr anchor="b"/>
          <a:lstStyle>
            <a:lvl1pPr>
              <a:defRPr sz="28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368995" y="22029429"/>
            <a:ext cx="42588180" cy="7200898"/>
          </a:xfrm>
        </p:spPr>
        <p:txBody>
          <a:bodyPr/>
          <a:lstStyle>
            <a:lvl1pPr marL="0" indent="0">
              <a:buNone/>
              <a:defRPr sz="11520">
                <a:solidFill>
                  <a:schemeClr val="tx1"/>
                </a:solidFill>
              </a:defRPr>
            </a:lvl1pPr>
            <a:lvl2pPr marL="2194560" indent="0">
              <a:buNone/>
              <a:defRPr sz="9600">
                <a:solidFill>
                  <a:schemeClr val="tx1">
                    <a:tint val="75000"/>
                  </a:schemeClr>
                </a:solidFill>
              </a:defRPr>
            </a:lvl2pPr>
            <a:lvl3pPr marL="4389120" indent="0">
              <a:buNone/>
              <a:defRPr sz="8640">
                <a:solidFill>
                  <a:schemeClr val="tx1">
                    <a:tint val="75000"/>
                  </a:schemeClr>
                </a:solidFill>
              </a:defRPr>
            </a:lvl3pPr>
            <a:lvl4pPr marL="6583680" indent="0">
              <a:buNone/>
              <a:defRPr sz="7680">
                <a:solidFill>
                  <a:schemeClr val="tx1">
                    <a:tint val="75000"/>
                  </a:schemeClr>
                </a:solidFill>
              </a:defRPr>
            </a:lvl4pPr>
            <a:lvl5pPr marL="8778240" indent="0">
              <a:buNone/>
              <a:defRPr sz="7680">
                <a:solidFill>
                  <a:schemeClr val="tx1">
                    <a:tint val="75000"/>
                  </a:schemeClr>
                </a:solidFill>
              </a:defRPr>
            </a:lvl5pPr>
            <a:lvl6pPr marL="10972800" indent="0">
              <a:buNone/>
              <a:defRPr sz="7680">
                <a:solidFill>
                  <a:schemeClr val="tx1">
                    <a:tint val="75000"/>
                  </a:schemeClr>
                </a:solidFill>
              </a:defRPr>
            </a:lvl6pPr>
            <a:lvl7pPr marL="13167360" indent="0">
              <a:buNone/>
              <a:defRPr sz="7680">
                <a:solidFill>
                  <a:schemeClr val="tx1">
                    <a:tint val="75000"/>
                  </a:schemeClr>
                </a:solidFill>
              </a:defRPr>
            </a:lvl7pPr>
            <a:lvl8pPr marL="15361920" indent="0">
              <a:buNone/>
              <a:defRPr sz="7680">
                <a:solidFill>
                  <a:schemeClr val="tx1">
                    <a:tint val="75000"/>
                  </a:schemeClr>
                </a:solidFill>
              </a:defRPr>
            </a:lvl8pPr>
            <a:lvl9pPr marL="17556480" indent="0">
              <a:buNone/>
              <a:defRPr sz="768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135061-2F74-46D4-9F8F-C77EF304855D}" type="datetimeFigureOut">
              <a:rPr lang="en-US" smtClean="0"/>
              <a:t>4/3/2019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C52CE-B062-47D6-A8CB-AF6B214D1A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530500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394710" y="8763000"/>
            <a:ext cx="20985480" cy="2088642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4997410" y="8763000"/>
            <a:ext cx="20985480" cy="2088642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135061-2F74-46D4-9F8F-C77EF304855D}" type="datetimeFigureOut">
              <a:rPr lang="en-US" smtClean="0"/>
              <a:t>4/3/2019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C52CE-B062-47D6-A8CB-AF6B214D1A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21519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01141" y="1752607"/>
            <a:ext cx="42588180" cy="636270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401147" y="8069582"/>
            <a:ext cx="20889036" cy="3954778"/>
          </a:xfrm>
        </p:spPr>
        <p:txBody>
          <a:bodyPr anchor="b"/>
          <a:lstStyle>
            <a:lvl1pPr marL="0" indent="0">
              <a:buNone/>
              <a:defRPr sz="11520" b="1"/>
            </a:lvl1pPr>
            <a:lvl2pPr marL="2194560" indent="0">
              <a:buNone/>
              <a:defRPr sz="9600" b="1"/>
            </a:lvl2pPr>
            <a:lvl3pPr marL="4389120" indent="0">
              <a:buNone/>
              <a:defRPr sz="8640" b="1"/>
            </a:lvl3pPr>
            <a:lvl4pPr marL="6583680" indent="0">
              <a:buNone/>
              <a:defRPr sz="7680" b="1"/>
            </a:lvl4pPr>
            <a:lvl5pPr marL="8778240" indent="0">
              <a:buNone/>
              <a:defRPr sz="7680" b="1"/>
            </a:lvl5pPr>
            <a:lvl6pPr marL="10972800" indent="0">
              <a:buNone/>
              <a:defRPr sz="7680" b="1"/>
            </a:lvl6pPr>
            <a:lvl7pPr marL="13167360" indent="0">
              <a:buNone/>
              <a:defRPr sz="7680" b="1"/>
            </a:lvl7pPr>
            <a:lvl8pPr marL="15361920" indent="0">
              <a:buNone/>
              <a:defRPr sz="7680" b="1"/>
            </a:lvl8pPr>
            <a:lvl9pPr marL="17556480" indent="0">
              <a:buNone/>
              <a:defRPr sz="768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01147" y="12024360"/>
            <a:ext cx="20889036" cy="1768602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4997413" y="8069582"/>
            <a:ext cx="20991911" cy="3954778"/>
          </a:xfrm>
        </p:spPr>
        <p:txBody>
          <a:bodyPr anchor="b"/>
          <a:lstStyle>
            <a:lvl1pPr marL="0" indent="0">
              <a:buNone/>
              <a:defRPr sz="11520" b="1"/>
            </a:lvl1pPr>
            <a:lvl2pPr marL="2194560" indent="0">
              <a:buNone/>
              <a:defRPr sz="9600" b="1"/>
            </a:lvl2pPr>
            <a:lvl3pPr marL="4389120" indent="0">
              <a:buNone/>
              <a:defRPr sz="8640" b="1"/>
            </a:lvl3pPr>
            <a:lvl4pPr marL="6583680" indent="0">
              <a:buNone/>
              <a:defRPr sz="7680" b="1"/>
            </a:lvl4pPr>
            <a:lvl5pPr marL="8778240" indent="0">
              <a:buNone/>
              <a:defRPr sz="7680" b="1"/>
            </a:lvl5pPr>
            <a:lvl6pPr marL="10972800" indent="0">
              <a:buNone/>
              <a:defRPr sz="7680" b="1"/>
            </a:lvl6pPr>
            <a:lvl7pPr marL="13167360" indent="0">
              <a:buNone/>
              <a:defRPr sz="7680" b="1"/>
            </a:lvl7pPr>
            <a:lvl8pPr marL="15361920" indent="0">
              <a:buNone/>
              <a:defRPr sz="7680" b="1"/>
            </a:lvl8pPr>
            <a:lvl9pPr marL="17556480" indent="0">
              <a:buNone/>
              <a:defRPr sz="768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4997413" y="12024360"/>
            <a:ext cx="20991911" cy="1768602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135061-2F74-46D4-9F8F-C77EF304855D}" type="datetimeFigureOut">
              <a:rPr lang="en-US" smtClean="0"/>
              <a:t>4/3/2019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C52CE-B062-47D6-A8CB-AF6B214D1A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838738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135061-2F74-46D4-9F8F-C77EF304855D}" type="datetimeFigureOut">
              <a:rPr lang="en-US" smtClean="0"/>
              <a:t>4/3/2019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C52CE-B062-47D6-A8CB-AF6B214D1A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05061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135061-2F74-46D4-9F8F-C77EF304855D}" type="datetimeFigureOut">
              <a:rPr lang="en-US" smtClean="0"/>
              <a:t>4/3/2019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C52CE-B062-47D6-A8CB-AF6B214D1A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56585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01142" y="2194560"/>
            <a:ext cx="15925561" cy="7680960"/>
          </a:xfrm>
        </p:spPr>
        <p:txBody>
          <a:bodyPr anchor="b"/>
          <a:lstStyle>
            <a:lvl1pPr>
              <a:defRPr sz="1536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0991911" y="4739647"/>
            <a:ext cx="24997410" cy="23393400"/>
          </a:xfrm>
        </p:spPr>
        <p:txBody>
          <a:bodyPr/>
          <a:lstStyle>
            <a:lvl1pPr>
              <a:defRPr sz="15360"/>
            </a:lvl1pPr>
            <a:lvl2pPr>
              <a:defRPr sz="13440"/>
            </a:lvl2pPr>
            <a:lvl3pPr>
              <a:defRPr sz="11520"/>
            </a:lvl3pPr>
            <a:lvl4pPr>
              <a:defRPr sz="9600"/>
            </a:lvl4pPr>
            <a:lvl5pPr>
              <a:defRPr sz="9600"/>
            </a:lvl5pPr>
            <a:lvl6pPr>
              <a:defRPr sz="9600"/>
            </a:lvl6pPr>
            <a:lvl7pPr>
              <a:defRPr sz="9600"/>
            </a:lvl7pPr>
            <a:lvl8pPr>
              <a:defRPr sz="9600"/>
            </a:lvl8pPr>
            <a:lvl9pPr>
              <a:defRPr sz="9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401142" y="9875520"/>
            <a:ext cx="15925561" cy="18295622"/>
          </a:xfrm>
        </p:spPr>
        <p:txBody>
          <a:bodyPr/>
          <a:lstStyle>
            <a:lvl1pPr marL="0" indent="0">
              <a:buNone/>
              <a:defRPr sz="7680"/>
            </a:lvl1pPr>
            <a:lvl2pPr marL="2194560" indent="0">
              <a:buNone/>
              <a:defRPr sz="6720"/>
            </a:lvl2pPr>
            <a:lvl3pPr marL="4389120" indent="0">
              <a:buNone/>
              <a:defRPr sz="5760"/>
            </a:lvl3pPr>
            <a:lvl4pPr marL="6583680" indent="0">
              <a:buNone/>
              <a:defRPr sz="4800"/>
            </a:lvl4pPr>
            <a:lvl5pPr marL="8778240" indent="0">
              <a:buNone/>
              <a:defRPr sz="4800"/>
            </a:lvl5pPr>
            <a:lvl6pPr marL="10972800" indent="0">
              <a:buNone/>
              <a:defRPr sz="4800"/>
            </a:lvl6pPr>
            <a:lvl7pPr marL="13167360" indent="0">
              <a:buNone/>
              <a:defRPr sz="4800"/>
            </a:lvl7pPr>
            <a:lvl8pPr marL="15361920" indent="0">
              <a:buNone/>
              <a:defRPr sz="4800"/>
            </a:lvl8pPr>
            <a:lvl9pPr marL="17556480" indent="0">
              <a:buNone/>
              <a:defRPr sz="48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135061-2F74-46D4-9F8F-C77EF304855D}" type="datetimeFigureOut">
              <a:rPr lang="en-US" smtClean="0"/>
              <a:t>4/3/2019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C52CE-B062-47D6-A8CB-AF6B214D1A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63945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01142" y="2194560"/>
            <a:ext cx="15925561" cy="7680960"/>
          </a:xfrm>
        </p:spPr>
        <p:txBody>
          <a:bodyPr anchor="b"/>
          <a:lstStyle>
            <a:lvl1pPr>
              <a:defRPr sz="1536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0991911" y="4739647"/>
            <a:ext cx="24997410" cy="23393400"/>
          </a:xfrm>
        </p:spPr>
        <p:txBody>
          <a:bodyPr anchor="t"/>
          <a:lstStyle>
            <a:lvl1pPr marL="0" indent="0">
              <a:buNone/>
              <a:defRPr sz="15360"/>
            </a:lvl1pPr>
            <a:lvl2pPr marL="2194560" indent="0">
              <a:buNone/>
              <a:defRPr sz="13440"/>
            </a:lvl2pPr>
            <a:lvl3pPr marL="4389120" indent="0">
              <a:buNone/>
              <a:defRPr sz="11520"/>
            </a:lvl3pPr>
            <a:lvl4pPr marL="6583680" indent="0">
              <a:buNone/>
              <a:defRPr sz="9600"/>
            </a:lvl4pPr>
            <a:lvl5pPr marL="8778240" indent="0">
              <a:buNone/>
              <a:defRPr sz="9600"/>
            </a:lvl5pPr>
            <a:lvl6pPr marL="10972800" indent="0">
              <a:buNone/>
              <a:defRPr sz="9600"/>
            </a:lvl6pPr>
            <a:lvl7pPr marL="13167360" indent="0">
              <a:buNone/>
              <a:defRPr sz="9600"/>
            </a:lvl7pPr>
            <a:lvl8pPr marL="15361920" indent="0">
              <a:buNone/>
              <a:defRPr sz="9600"/>
            </a:lvl8pPr>
            <a:lvl9pPr marL="17556480" indent="0">
              <a:buNone/>
              <a:defRPr sz="9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401142" y="9875520"/>
            <a:ext cx="15925561" cy="18295622"/>
          </a:xfrm>
        </p:spPr>
        <p:txBody>
          <a:bodyPr/>
          <a:lstStyle>
            <a:lvl1pPr marL="0" indent="0">
              <a:buNone/>
              <a:defRPr sz="7680"/>
            </a:lvl1pPr>
            <a:lvl2pPr marL="2194560" indent="0">
              <a:buNone/>
              <a:defRPr sz="6720"/>
            </a:lvl2pPr>
            <a:lvl3pPr marL="4389120" indent="0">
              <a:buNone/>
              <a:defRPr sz="5760"/>
            </a:lvl3pPr>
            <a:lvl4pPr marL="6583680" indent="0">
              <a:buNone/>
              <a:defRPr sz="4800"/>
            </a:lvl4pPr>
            <a:lvl5pPr marL="8778240" indent="0">
              <a:buNone/>
              <a:defRPr sz="4800"/>
            </a:lvl5pPr>
            <a:lvl6pPr marL="10972800" indent="0">
              <a:buNone/>
              <a:defRPr sz="4800"/>
            </a:lvl6pPr>
            <a:lvl7pPr marL="13167360" indent="0">
              <a:buNone/>
              <a:defRPr sz="4800"/>
            </a:lvl7pPr>
            <a:lvl8pPr marL="15361920" indent="0">
              <a:buNone/>
              <a:defRPr sz="4800"/>
            </a:lvl8pPr>
            <a:lvl9pPr marL="17556480" indent="0">
              <a:buNone/>
              <a:defRPr sz="48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135061-2F74-46D4-9F8F-C77EF304855D}" type="datetimeFigureOut">
              <a:rPr lang="en-US" smtClean="0"/>
              <a:t>4/3/2019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C52CE-B062-47D6-A8CB-AF6B214D1A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00141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394710" y="1752607"/>
            <a:ext cx="42588180" cy="636270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394710" y="8763000"/>
            <a:ext cx="42588180" cy="208864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3394710" y="30510487"/>
            <a:ext cx="11109960" cy="1752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57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F135061-2F74-46D4-9F8F-C77EF304855D}" type="datetimeFigureOut">
              <a:rPr lang="en-US" smtClean="0"/>
              <a:t>4/3/2019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6356330" y="30510487"/>
            <a:ext cx="16664940" cy="1752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57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4872930" y="30510487"/>
            <a:ext cx="11109960" cy="1752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57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FC52CE-B062-47D6-A8CB-AF6B214D1A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32060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4389120" rtl="0" eaLnBrk="1" latinLnBrk="0" hangingPunct="1">
        <a:lnSpc>
          <a:spcPct val="90000"/>
        </a:lnSpc>
        <a:spcBef>
          <a:spcPct val="0"/>
        </a:spcBef>
        <a:buNone/>
        <a:defRPr sz="2112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097280" indent="-1097280" algn="l" defTabSz="4389120" rtl="0" eaLnBrk="1" latinLnBrk="0" hangingPunct="1">
        <a:lnSpc>
          <a:spcPct val="90000"/>
        </a:lnSpc>
        <a:spcBef>
          <a:spcPts val="4800"/>
        </a:spcBef>
        <a:buFont typeface="Arial" panose="020B0604020202020204" pitchFamily="34" charset="0"/>
        <a:buChar char="•"/>
        <a:defRPr sz="13440" kern="1200">
          <a:solidFill>
            <a:schemeClr val="tx1"/>
          </a:solidFill>
          <a:latin typeface="+mn-lt"/>
          <a:ea typeface="+mn-ea"/>
          <a:cs typeface="+mn-cs"/>
        </a:defRPr>
      </a:lvl1pPr>
      <a:lvl2pPr marL="329184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11520" kern="1200">
          <a:solidFill>
            <a:schemeClr val="tx1"/>
          </a:solidFill>
          <a:latin typeface="+mn-lt"/>
          <a:ea typeface="+mn-ea"/>
          <a:cs typeface="+mn-cs"/>
        </a:defRPr>
      </a:lvl2pPr>
      <a:lvl3pPr marL="548640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9600" kern="1200">
          <a:solidFill>
            <a:schemeClr val="tx1"/>
          </a:solidFill>
          <a:latin typeface="+mn-lt"/>
          <a:ea typeface="+mn-ea"/>
          <a:cs typeface="+mn-cs"/>
        </a:defRPr>
      </a:lvl3pPr>
      <a:lvl4pPr marL="768096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8640" kern="1200">
          <a:solidFill>
            <a:schemeClr val="tx1"/>
          </a:solidFill>
          <a:latin typeface="+mn-lt"/>
          <a:ea typeface="+mn-ea"/>
          <a:cs typeface="+mn-cs"/>
        </a:defRPr>
      </a:lvl4pPr>
      <a:lvl5pPr marL="987552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8640" kern="1200">
          <a:solidFill>
            <a:schemeClr val="tx1"/>
          </a:solidFill>
          <a:latin typeface="+mn-lt"/>
          <a:ea typeface="+mn-ea"/>
          <a:cs typeface="+mn-cs"/>
        </a:defRPr>
      </a:lvl5pPr>
      <a:lvl6pPr marL="1207008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8640" kern="1200">
          <a:solidFill>
            <a:schemeClr val="tx1"/>
          </a:solidFill>
          <a:latin typeface="+mn-lt"/>
          <a:ea typeface="+mn-ea"/>
          <a:cs typeface="+mn-cs"/>
        </a:defRPr>
      </a:lvl6pPr>
      <a:lvl7pPr marL="1426464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8640" kern="1200">
          <a:solidFill>
            <a:schemeClr val="tx1"/>
          </a:solidFill>
          <a:latin typeface="+mn-lt"/>
          <a:ea typeface="+mn-ea"/>
          <a:cs typeface="+mn-cs"/>
        </a:defRPr>
      </a:lvl7pPr>
      <a:lvl8pPr marL="1645920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8640" kern="1200">
          <a:solidFill>
            <a:schemeClr val="tx1"/>
          </a:solidFill>
          <a:latin typeface="+mn-lt"/>
          <a:ea typeface="+mn-ea"/>
          <a:cs typeface="+mn-cs"/>
        </a:defRPr>
      </a:lvl8pPr>
      <a:lvl9pPr marL="1865376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864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1pPr>
      <a:lvl2pPr marL="219456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2pPr>
      <a:lvl3pPr marL="438912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3pPr>
      <a:lvl4pPr marL="658368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4pPr>
      <a:lvl5pPr marL="877824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5pPr>
      <a:lvl6pPr marL="1097280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6pPr>
      <a:lvl7pPr marL="1316736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7pPr>
      <a:lvl8pPr marL="1536192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8pPr>
      <a:lvl9pPr marL="1755648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13" Type="http://schemas.openxmlformats.org/officeDocument/2006/relationships/image" Target="../media/image8.png"/><Relationship Id="rId18" Type="http://schemas.openxmlformats.org/officeDocument/2006/relationships/image" Target="../media/image10.emf"/><Relationship Id="rId3" Type="http://schemas.openxmlformats.org/officeDocument/2006/relationships/image" Target="../media/image1.png"/><Relationship Id="rId21" Type="http://schemas.openxmlformats.org/officeDocument/2006/relationships/image" Target="../media/image13.emf"/><Relationship Id="rId7" Type="http://schemas.openxmlformats.org/officeDocument/2006/relationships/hyperlink" Target="mailto:lsmit224@vols.utk.edu" TargetMode="External"/><Relationship Id="rId17" Type="http://schemas.openxmlformats.org/officeDocument/2006/relationships/image" Target="../media/image9.emf"/><Relationship Id="rId2" Type="http://schemas.openxmlformats.org/officeDocument/2006/relationships/notesSlide" Target="../notesSlides/notesSlide1.xml"/><Relationship Id="rId16" Type="http://schemas.openxmlformats.org/officeDocument/2006/relationships/image" Target="../media/image8.emf"/><Relationship Id="rId20" Type="http://schemas.openxmlformats.org/officeDocument/2006/relationships/image" Target="../media/image12.emf"/><Relationship Id="rId1" Type="http://schemas.openxmlformats.org/officeDocument/2006/relationships/slideLayout" Target="../slideLayouts/slideLayout1.xml"/><Relationship Id="rId6" Type="http://schemas.openxmlformats.org/officeDocument/2006/relationships/hyperlink" Target="mailto:djhocking@frostburg.edu" TargetMode="External"/><Relationship Id="rId11" Type="http://schemas.openxmlformats.org/officeDocument/2006/relationships/image" Target="../media/image5.png"/><Relationship Id="rId5" Type="http://schemas.openxmlformats.org/officeDocument/2006/relationships/image" Target="../media/image2.png"/><Relationship Id="rId15" Type="http://schemas.openxmlformats.org/officeDocument/2006/relationships/image" Target="../media/image7.emf"/><Relationship Id="rId23" Type="http://schemas.openxmlformats.org/officeDocument/2006/relationships/image" Target="../media/image15.emf"/><Relationship Id="rId10" Type="http://schemas.openxmlformats.org/officeDocument/2006/relationships/image" Target="../media/image4.png"/><Relationship Id="rId19" Type="http://schemas.openxmlformats.org/officeDocument/2006/relationships/image" Target="../media/image11.emf"/><Relationship Id="rId4" Type="http://schemas.microsoft.com/office/2007/relationships/hdphoto" Target="../media/hdphoto1.wdp"/><Relationship Id="rId9" Type="http://schemas.openxmlformats.org/officeDocument/2006/relationships/image" Target="../media/image3.emf"/><Relationship Id="rId14" Type="http://schemas.openxmlformats.org/officeDocument/2006/relationships/image" Target="../media/image6.emf"/><Relationship Id="rId22" Type="http://schemas.openxmlformats.org/officeDocument/2006/relationships/image" Target="../media/image14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A237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6B60EAC3-1995-4BE4-BBD8-8AF8798C064B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25000"/>
                    </a14:imgEffect>
                    <a14:imgEffect>
                      <a14:colorTemperature colorTemp="7200"/>
                    </a14:imgEffect>
                    <a14:imgEffect>
                      <a14:saturation sat="200000"/>
                    </a14:imgEffect>
                    <a14:imgEffect>
                      <a14:brightnessContrast bright="-3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36252" y="630022"/>
            <a:ext cx="36667845" cy="28687391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678733BE-059C-47B7-9415-5ADF2F3024F1}"/>
              </a:ext>
            </a:extLst>
          </p:cNvPr>
          <p:cNvSpPr/>
          <p:nvPr/>
        </p:nvSpPr>
        <p:spPr>
          <a:xfrm>
            <a:off x="39401612" y="0"/>
            <a:ext cx="10058400" cy="329184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b="1" i="1" dirty="0">
                <a:latin typeface="Lato" panose="020F0502020204030203" pitchFamily="34" charset="0"/>
                <a:cs typeface="Lato" panose="020F0502020204030203" pitchFamily="34" charset="0"/>
              </a:rPr>
              <a:t>Non-Cognitive Predictors of Student Success:</a:t>
            </a:r>
            <a:br>
              <a:rPr lang="en-US" i="1" dirty="0">
                <a:latin typeface="Lato" panose="020F0502020204030203" pitchFamily="34" charset="0"/>
                <a:cs typeface="Lato" panose="020F0502020204030203" pitchFamily="34" charset="0"/>
              </a:rPr>
            </a:br>
            <a:r>
              <a:rPr lang="en-US" i="1" dirty="0">
                <a:latin typeface="Lato" panose="020F0502020204030203" pitchFamily="34" charset="0"/>
                <a:cs typeface="Lato" panose="020F0502020204030203" pitchFamily="34" charset="0"/>
              </a:rPr>
              <a:t>A Predictive Validity Comparison Between Domestic and International Students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DDC4359A-7BBB-495A-96DE-65574C0C88E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745321" y="8988500"/>
            <a:ext cx="26386971" cy="17457736"/>
          </a:xfrm>
        </p:spPr>
        <p:txBody>
          <a:bodyPr anchor="t">
            <a:noAutofit/>
          </a:bodyPr>
          <a:lstStyle/>
          <a:p>
            <a:pPr>
              <a:lnSpc>
                <a:spcPct val="100000"/>
              </a:lnSpc>
            </a:pPr>
            <a:r>
              <a:rPr lang="en-US" sz="9600" dirty="0">
                <a:solidFill>
                  <a:schemeClr val="bg1"/>
                </a:solidFill>
                <a:latin typeface="Lato" panose="020F0502020204030203" pitchFamily="34" charset="0"/>
                <a:ea typeface="Roboto" panose="02000000000000000000" pitchFamily="2" charset="0"/>
                <a:cs typeface="Arial" panose="020B0604020202020204" pitchFamily="34" charset="0"/>
              </a:rPr>
              <a:t>Modeling biological tree growth and climate simultaneously properly accounts for uncertainty</a:t>
            </a:r>
            <a:br>
              <a:rPr lang="en-US" sz="9600" dirty="0">
                <a:solidFill>
                  <a:schemeClr val="bg1"/>
                </a:solidFill>
                <a:latin typeface="Lato" panose="020F0502020204030203" pitchFamily="34" charset="0"/>
                <a:ea typeface="Roboto" panose="02000000000000000000" pitchFamily="2" charset="0"/>
                <a:cs typeface="Arial" panose="020B0604020202020204" pitchFamily="34" charset="0"/>
              </a:rPr>
            </a:br>
            <a:r>
              <a:rPr lang="en-US" sz="9600" dirty="0">
                <a:solidFill>
                  <a:schemeClr val="bg1"/>
                </a:solidFill>
                <a:latin typeface="Lato" panose="020F0502020204030203" pitchFamily="34" charset="0"/>
                <a:ea typeface="Roboto" panose="02000000000000000000" pitchFamily="2" charset="0"/>
                <a:cs typeface="Arial" panose="020B0604020202020204" pitchFamily="34" charset="0"/>
              </a:rPr>
              <a:t>and allows for flexible and explicit assumptions</a:t>
            </a:r>
            <a:br>
              <a:rPr lang="en-US" sz="9600" dirty="0">
                <a:solidFill>
                  <a:schemeClr val="bg1"/>
                </a:solidFill>
                <a:latin typeface="Lato" panose="020F0502020204030203" pitchFamily="34" charset="0"/>
                <a:ea typeface="Roboto" panose="02000000000000000000" pitchFamily="2" charset="0"/>
                <a:cs typeface="Arial" panose="020B0604020202020204" pitchFamily="34" charset="0"/>
              </a:rPr>
            </a:br>
            <a:br>
              <a:rPr lang="en-US" sz="9600" dirty="0">
                <a:solidFill>
                  <a:schemeClr val="bg1"/>
                </a:solidFill>
                <a:latin typeface="Lato" panose="020F0502020204030203" pitchFamily="34" charset="0"/>
                <a:ea typeface="Roboto" panose="02000000000000000000" pitchFamily="2" charset="0"/>
                <a:cs typeface="Arial" panose="020B0604020202020204" pitchFamily="34" charset="0"/>
              </a:rPr>
            </a:br>
            <a:r>
              <a:rPr lang="en-US" sz="9600" dirty="0">
                <a:solidFill>
                  <a:schemeClr val="bg1"/>
                </a:solidFill>
                <a:latin typeface="Lato" panose="020F0502020204030203" pitchFamily="34" charset="0"/>
                <a:ea typeface="Roboto" panose="02000000000000000000" pitchFamily="2" charset="0"/>
                <a:cs typeface="Arial" panose="020B0604020202020204" pitchFamily="34" charset="0"/>
              </a:rPr>
              <a:t>Reconstructions are highly dependent on assumptions of climate and climate-growth  relationships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B0C5B857-0E51-4898-BAEF-B471D5E63813}"/>
              </a:ext>
            </a:extLst>
          </p:cNvPr>
          <p:cNvSpPr/>
          <p:nvPr/>
        </p:nvSpPr>
        <p:spPr>
          <a:xfrm>
            <a:off x="0" y="0"/>
            <a:ext cx="10058400" cy="329184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b="1" i="1" dirty="0">
                <a:latin typeface="Lato" panose="020F0502020204030203" pitchFamily="34" charset="0"/>
                <a:cs typeface="Lato" panose="020F0502020204030203" pitchFamily="34" charset="0"/>
              </a:rPr>
              <a:t>Non-Cognitive Predictors of Student Success:</a:t>
            </a:r>
            <a:br>
              <a:rPr lang="en-US" i="1" dirty="0">
                <a:latin typeface="Lato" panose="020F0502020204030203" pitchFamily="34" charset="0"/>
                <a:cs typeface="Lato" panose="020F0502020204030203" pitchFamily="34" charset="0"/>
              </a:rPr>
            </a:br>
            <a:r>
              <a:rPr lang="en-US" i="1" dirty="0">
                <a:latin typeface="Lato" panose="020F0502020204030203" pitchFamily="34" charset="0"/>
                <a:cs typeface="Lato" panose="020F0502020204030203" pitchFamily="34" charset="0"/>
              </a:rPr>
              <a:t>A Predictive Validity Comparison Between Domestic and International Students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8E35B311-3C19-412C-ADE6-EB2E4158F366}"/>
                  </a:ext>
                </a:extLst>
              </p:cNvPr>
              <p:cNvSpPr txBox="1"/>
              <p:nvPr/>
            </p:nvSpPr>
            <p:spPr>
              <a:xfrm>
                <a:off x="536364" y="3824153"/>
                <a:ext cx="9522036" cy="2153262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lnSpc>
                    <a:spcPct val="120000"/>
                  </a:lnSpc>
                </a:pPr>
                <a:r>
                  <a:rPr lang="en-US" sz="3600" b="1" dirty="0">
                    <a:latin typeface="Lato Black" panose="020F0A02020204030203" pitchFamily="34" charset="0"/>
                    <a:cs typeface="Arial" panose="020B0604020202020204" pitchFamily="34" charset="0"/>
                  </a:rPr>
                  <a:t>INTRODUCTION</a:t>
                </a:r>
              </a:p>
              <a:p>
                <a:pPr marL="571500" indent="-571500">
                  <a:lnSpc>
                    <a:spcPct val="120000"/>
                  </a:lnSpc>
                  <a:buFont typeface="Arial" panose="020B0604020202020204" pitchFamily="34" charset="0"/>
                  <a:buChar char="•"/>
                </a:pPr>
                <a:r>
                  <a:rPr lang="en-US" sz="3200" dirty="0">
                    <a:latin typeface="Lato" panose="020F0502020204030203" pitchFamily="34" charset="0"/>
                    <a:cs typeface="Arial" panose="020B0604020202020204" pitchFamily="34" charset="0"/>
                  </a:rPr>
                  <a:t>Tree growth is a result of allometric growth patterns, climate, and non-climatic environmental conditions</a:t>
                </a:r>
              </a:p>
              <a:p>
                <a:pPr marL="571500" indent="-571500">
                  <a:lnSpc>
                    <a:spcPct val="120000"/>
                  </a:lnSpc>
                  <a:buFont typeface="Arial" panose="020B0604020202020204" pitchFamily="34" charset="0"/>
                  <a:buChar char="•"/>
                </a:pPr>
                <a:r>
                  <a:rPr lang="en-US" sz="3200" dirty="0">
                    <a:latin typeface="Lato" panose="020F0502020204030203" pitchFamily="34" charset="0"/>
                    <a:cs typeface="Arial" panose="020B0604020202020204" pitchFamily="34" charset="0"/>
                  </a:rPr>
                  <a:t>Schofield  et al. demonstrate a  Bayesian, model-based approach to perform detrending and estimate climate-growth relationships simultaneously</a:t>
                </a:r>
              </a:p>
              <a:p>
                <a:pPr marL="571500" indent="-571500">
                  <a:lnSpc>
                    <a:spcPct val="120000"/>
                  </a:lnSpc>
                  <a:buFont typeface="Arial" panose="020B0604020202020204" pitchFamily="34" charset="0"/>
                  <a:buChar char="•"/>
                </a:pPr>
                <a:r>
                  <a:rPr lang="en-US" sz="3200" b="1" dirty="0">
                    <a:latin typeface="Lato" panose="020F0502020204030203" pitchFamily="34" charset="0"/>
                    <a:cs typeface="Arial" panose="020B0604020202020204" pitchFamily="34" charset="0"/>
                  </a:rPr>
                  <a:t>Hiding Uncertainty: </a:t>
                </a:r>
                <a:r>
                  <a:rPr lang="en-US" sz="3200" dirty="0">
                    <a:latin typeface="Lato" panose="020F0502020204030203" pitchFamily="34" charset="0"/>
                    <a:cs typeface="Arial" panose="020B0604020202020204" pitchFamily="34" charset="0"/>
                  </a:rPr>
                  <a:t>Traditional dendroclimatological reconstructions occur in steps with removal of the biological growth and non-climatic variation (noise) prior to regression with climate. Each step assumes 0 uncertainty in the steps preceding it</a:t>
                </a:r>
              </a:p>
              <a:p>
                <a:pPr marL="571500" indent="-571500">
                  <a:lnSpc>
                    <a:spcPct val="120000"/>
                  </a:lnSpc>
                  <a:buFont typeface="Arial" panose="020B0604020202020204" pitchFamily="34" charset="0"/>
                  <a:buChar char="•"/>
                </a:pPr>
                <a:r>
                  <a:rPr lang="en-US" sz="3200" b="1" dirty="0">
                    <a:latin typeface="Lato" panose="020F0502020204030203" pitchFamily="34" charset="0"/>
                    <a:cs typeface="Arial" panose="020B0604020202020204" pitchFamily="34" charset="0"/>
                  </a:rPr>
                  <a:t>Flexible hierarchical framework: </a:t>
                </a:r>
                <a:r>
                  <a:rPr lang="en-US" sz="3200" dirty="0">
                    <a:latin typeface="Lato" panose="020F0502020204030203" pitchFamily="34" charset="0"/>
                    <a:cs typeface="Arial" panose="020B0604020202020204" pitchFamily="34" charset="0"/>
                  </a:rPr>
                  <a:t>Easy to incorporate additional levels and variables such as species, site, disturbance, etc.</a:t>
                </a:r>
              </a:p>
              <a:p>
                <a:pPr marL="571500" indent="-571500">
                  <a:lnSpc>
                    <a:spcPct val="120000"/>
                  </a:lnSpc>
                  <a:buFont typeface="Arial" panose="020B0604020202020204" pitchFamily="34" charset="0"/>
                  <a:buChar char="•"/>
                </a:pPr>
                <a:r>
                  <a:rPr lang="en-US" sz="3200" b="1" dirty="0">
                    <a:latin typeface="Lato" panose="020F0502020204030203" pitchFamily="34" charset="0"/>
                    <a:cs typeface="Arial" panose="020B0604020202020204" pitchFamily="34" charset="0"/>
                  </a:rPr>
                  <a:t>Bayesian inference: </a:t>
                </a:r>
                <a:r>
                  <a:rPr lang="en-US" sz="3200" dirty="0">
                    <a:latin typeface="Lato" panose="020F0502020204030203" pitchFamily="34" charset="0"/>
                    <a:cs typeface="Arial" panose="020B0604020202020204" pitchFamily="34" charset="0"/>
                  </a:rPr>
                  <a:t>Credible intervals = more intuitive interpretation</a:t>
                </a:r>
              </a:p>
              <a:p>
                <a:pPr marL="571500" indent="-571500">
                  <a:lnSpc>
                    <a:spcPct val="120000"/>
                  </a:lnSpc>
                  <a:buFont typeface="Arial" panose="020B0604020202020204" pitchFamily="34" charset="0"/>
                  <a:buChar char="•"/>
                </a:pPr>
                <a:r>
                  <a:rPr lang="en-US" sz="3200" b="1" dirty="0">
                    <a:latin typeface="Lato" panose="020F0502020204030203" pitchFamily="34" charset="0"/>
                    <a:cs typeface="Arial" panose="020B0604020202020204" pitchFamily="34" charset="0"/>
                  </a:rPr>
                  <a:t>Transparent, reproducible results!</a:t>
                </a:r>
              </a:p>
              <a:p>
                <a:pPr marL="571500" indent="-571500">
                  <a:lnSpc>
                    <a:spcPct val="120000"/>
                  </a:lnSpc>
                  <a:buFont typeface="Arial" panose="020B0604020202020204" pitchFamily="34" charset="0"/>
                  <a:buChar char="•"/>
                </a:pPr>
                <a:endParaRPr lang="en-US" sz="2800" b="1" dirty="0">
                  <a:latin typeface="Lato" panose="020F0502020204030203" pitchFamily="34" charset="0"/>
                  <a:cs typeface="Arial" panose="020B0604020202020204" pitchFamily="34" charset="0"/>
                </a:endParaRPr>
              </a:p>
              <a:p>
                <a:pPr>
                  <a:lnSpc>
                    <a:spcPct val="120000"/>
                  </a:lnSpc>
                </a:pPr>
                <a:r>
                  <a:rPr lang="en-US" sz="3600" b="1" dirty="0">
                    <a:latin typeface="Lato Black" panose="020F0A02020204030203" pitchFamily="34" charset="0"/>
                    <a:cs typeface="Arial" panose="020B0604020202020204" pitchFamily="34" charset="0"/>
                  </a:rPr>
                  <a:t>METHODS</a:t>
                </a:r>
              </a:p>
              <a:p>
                <a:pPr>
                  <a:lnSpc>
                    <a:spcPct val="120000"/>
                  </a:lnSpc>
                </a:pPr>
                <a:r>
                  <a:rPr lang="en-US" sz="3600" dirty="0">
                    <a:latin typeface="Lato Black" panose="020F0A02020204030203" pitchFamily="34" charset="0"/>
                    <a:cs typeface="Arial" panose="020B0604020202020204" pitchFamily="34" charset="0"/>
                  </a:rPr>
                  <a:t>Temperature Reconstruction</a:t>
                </a:r>
              </a:p>
              <a:p>
                <a:pPr marL="457200" lvl="0" indent="-457200">
                  <a:lnSpc>
                    <a:spcPct val="120000"/>
                  </a:lnSpc>
                  <a:buFont typeface="Arial" panose="020B0604020202020204" pitchFamily="34" charset="0"/>
                  <a:buChar char="•"/>
                </a:pPr>
                <a:r>
                  <a:rPr lang="en-US" sz="3200" dirty="0">
                    <a:latin typeface="Lato" panose="020F0502020204030203" pitchFamily="34" charset="0"/>
                    <a:cs typeface="Arial" panose="020B0604020202020204" pitchFamily="34" charset="0"/>
                  </a:rPr>
                  <a:t>Scotts Pine tree ring data from </a:t>
                </a:r>
                <a:r>
                  <a:rPr lang="en-US" sz="3200" dirty="0" err="1">
                    <a:latin typeface="Lato" panose="020F0502020204030203" pitchFamily="34" charset="0"/>
                    <a:cs typeface="Arial" panose="020B0604020202020204" pitchFamily="34" charset="0"/>
                  </a:rPr>
                  <a:t>Tornetrask</a:t>
                </a:r>
                <a:r>
                  <a:rPr lang="en-US" sz="3200" dirty="0">
                    <a:latin typeface="Lato" panose="020F0502020204030203" pitchFamily="34" charset="0"/>
                    <a:cs typeface="Arial" panose="020B0604020202020204" pitchFamily="34" charset="0"/>
                  </a:rPr>
                  <a:t>, Sweden</a:t>
                </a:r>
              </a:p>
              <a:p>
                <a:pPr lvl="0">
                  <a:lnSpc>
                    <a:spcPct val="120000"/>
                  </a:lnSpc>
                </a:pPr>
                <a:r>
                  <a:rPr lang="en-US" sz="3600" dirty="0">
                    <a:solidFill>
                      <a:prstClr val="black"/>
                    </a:solidFill>
                    <a:latin typeface="Lato Black" panose="020F0A02020204030203" pitchFamily="34" charset="0"/>
                    <a:cs typeface="Arial" panose="020B0604020202020204" pitchFamily="34" charset="0"/>
                  </a:rPr>
                  <a:t>Precipitation Reconstruction</a:t>
                </a:r>
                <a:endParaRPr lang="en-US" sz="3200" dirty="0">
                  <a:latin typeface="Lato" panose="020F0502020204030203" pitchFamily="34" charset="0"/>
                  <a:cs typeface="Arial" panose="020B0604020202020204" pitchFamily="34" charset="0"/>
                </a:endParaRPr>
              </a:p>
              <a:p>
                <a:pPr marL="571500" indent="-571500">
                  <a:lnSpc>
                    <a:spcPct val="120000"/>
                  </a:lnSpc>
                  <a:buFont typeface="Arial" panose="020B0604020202020204" pitchFamily="34" charset="0"/>
                  <a:buChar char="•"/>
                </a:pPr>
                <a:r>
                  <a:rPr lang="en-US" sz="3200" dirty="0">
                    <a:latin typeface="Lato" panose="020F0502020204030203" pitchFamily="34" charset="0"/>
                    <a:cs typeface="Arial" panose="020B0604020202020204" pitchFamily="34" charset="0"/>
                  </a:rPr>
                  <a:t>Multispecies from the NW Mountains Climate Region of NM (2902)</a:t>
                </a:r>
              </a:p>
              <a:p>
                <a:pPr marL="571500" indent="-571500">
                  <a:lnSpc>
                    <a:spcPct val="120000"/>
                  </a:lnSpc>
                  <a:buFont typeface="Arial" panose="020B0604020202020204" pitchFamily="34" charset="0"/>
                  <a:buChar char="•"/>
                </a:pPr>
                <a:r>
                  <a:rPr lang="en-US" sz="3200" dirty="0">
                    <a:latin typeface="Lato" panose="020F0502020204030203" pitchFamily="34" charset="0"/>
                    <a:cs typeface="Arial" panose="020B0604020202020204" pitchFamily="34" charset="0"/>
                  </a:rPr>
                  <a:t>Mean Jan-Jul Climate Division </a:t>
                </a:r>
                <a:r>
                  <a:rPr lang="en-US" sz="3200" dirty="0" err="1">
                    <a:latin typeface="Lato" panose="020F0502020204030203" pitchFamily="34" charset="0"/>
                    <a:cs typeface="Arial" panose="020B0604020202020204" pitchFamily="34" charset="0"/>
                  </a:rPr>
                  <a:t>Precip</a:t>
                </a:r>
                <a:r>
                  <a:rPr lang="en-US" sz="3200" dirty="0">
                    <a:latin typeface="Lato" panose="020F0502020204030203" pitchFamily="34" charset="0"/>
                    <a:cs typeface="Arial" panose="020B0604020202020204" pitchFamily="34" charset="0"/>
                  </a:rPr>
                  <a:t> Data</a:t>
                </a:r>
              </a:p>
              <a:p>
                <a:pPr marL="571500" indent="-571500">
                  <a:lnSpc>
                    <a:spcPct val="120000"/>
                  </a:lnSpc>
                  <a:buFont typeface="Arial" panose="020B0604020202020204" pitchFamily="34" charset="0"/>
                  <a:buChar char="•"/>
                </a:pPr>
                <a:r>
                  <a:rPr lang="en-US" sz="3200" dirty="0">
                    <a:latin typeface="Lato" panose="020F0502020204030203" pitchFamily="34" charset="0"/>
                    <a:cs typeface="Arial" panose="020B0604020202020204" pitchFamily="34" charset="0"/>
                  </a:rPr>
                  <a:t>Removed series not correlated to each other (Spearman </a:t>
                </a:r>
                <a14:m>
                  <m:oMath xmlns:m="http://schemas.openxmlformats.org/officeDocument/2006/math">
                    <m:r>
                      <a:rPr lang="en-US" sz="3200" i="1">
                        <a:latin typeface="Cambria Math" panose="02040503050406030204" pitchFamily="18" charset="0"/>
                        <a:ea typeface="Cambria Math" panose="02040503050406030204" pitchFamily="18" charset="0"/>
                        <a:cs typeface="Arial" panose="020B0604020202020204" pitchFamily="34" charset="0"/>
                      </a:rPr>
                      <m:t>𝜌</m:t>
                    </m:r>
                    <m:r>
                      <a:rPr lang="en-US" sz="3200" i="1">
                        <a:latin typeface="Cambria Math" panose="02040503050406030204" pitchFamily="18" charset="0"/>
                        <a:ea typeface="Cambria Math" panose="02040503050406030204" pitchFamily="18" charset="0"/>
                        <a:cs typeface="Arial" panose="020B0604020202020204" pitchFamily="34" charset="0"/>
                      </a:rPr>
                      <m:t>&lt;0.4</m:t>
                    </m:r>
                  </m:oMath>
                </a14:m>
                <a:r>
                  <a:rPr lang="en-US" sz="3200" dirty="0">
                    <a:latin typeface="Lato" panose="020F0502020204030203" pitchFamily="34" charset="0"/>
                    <a:cs typeface="Arial" panose="020B0604020202020204" pitchFamily="34" charset="0"/>
                  </a:rPr>
                  <a:t>)</a:t>
                </a:r>
              </a:p>
              <a:p>
                <a:pPr marL="571500" indent="-571500">
                  <a:lnSpc>
                    <a:spcPct val="120000"/>
                  </a:lnSpc>
                  <a:buFont typeface="Arial" panose="020B0604020202020204" pitchFamily="34" charset="0"/>
                  <a:buChar char="•"/>
                </a:pPr>
                <a:r>
                  <a:rPr lang="en-US" sz="3200" dirty="0">
                    <a:latin typeface="Lato" panose="020F0502020204030203" pitchFamily="34" charset="0"/>
                    <a:cs typeface="Arial" panose="020B0604020202020204" pitchFamily="34" charset="0"/>
                  </a:rPr>
                  <a:t>Removed series not correlated climate (</a:t>
                </a:r>
                <a14:m>
                  <m:oMath xmlns:m="http://schemas.openxmlformats.org/officeDocument/2006/math">
                    <m:r>
                      <a:rPr lang="en-US" sz="32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Arial" panose="020B0604020202020204" pitchFamily="34" charset="0"/>
                      </a:rPr>
                      <m:t>𝜌</m:t>
                    </m:r>
                    <m:r>
                      <a:rPr lang="en-US" sz="32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Arial" panose="020B0604020202020204" pitchFamily="34" charset="0"/>
                      </a:rPr>
                      <m:t>&lt;0.4)</m:t>
                    </m:r>
                  </m:oMath>
                </a14:m>
                <a:endParaRPr lang="en-US" sz="3200" dirty="0">
                  <a:latin typeface="Lato" panose="020F0502020204030203" pitchFamily="34" charset="0"/>
                  <a:cs typeface="Arial" panose="020B0604020202020204" pitchFamily="34" charset="0"/>
                </a:endParaRPr>
              </a:p>
              <a:p>
                <a:pPr marL="571500" indent="-571500">
                  <a:lnSpc>
                    <a:spcPct val="120000"/>
                  </a:lnSpc>
                  <a:buFont typeface="Arial" panose="020B0604020202020204" pitchFamily="34" charset="0"/>
                  <a:buChar char="•"/>
                </a:pPr>
                <a:r>
                  <a:rPr lang="en-US" sz="3200" dirty="0">
                    <a:latin typeface="Lato" panose="020F0502020204030203" pitchFamily="34" charset="0"/>
                    <a:cs typeface="Arial" panose="020B0604020202020204" pitchFamily="34" charset="0"/>
                  </a:rPr>
                  <a:t>N = 929 series from 553 trees of 3 species (PIED, PIPO, PSME)</a:t>
                </a:r>
              </a:p>
              <a:p>
                <a:pPr marL="571500" indent="-571500">
                  <a:lnSpc>
                    <a:spcPct val="120000"/>
                  </a:lnSpc>
                  <a:buFont typeface="Arial" panose="020B0604020202020204" pitchFamily="34" charset="0"/>
                  <a:buChar char="•"/>
                </a:pPr>
                <a:r>
                  <a:rPr lang="en-US" sz="3200" dirty="0">
                    <a:latin typeface="Lato" panose="020F0502020204030203" pitchFamily="34" charset="0"/>
                    <a:cs typeface="Arial" panose="020B0604020202020204" pitchFamily="34" charset="0"/>
                  </a:rPr>
                  <a:t>Run Bayesian models using JAGS in R</a:t>
                </a:r>
              </a:p>
            </p:txBody>
          </p:sp>
        </mc:Choice>
        <mc:Fallback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8E35B311-3C19-412C-ADE6-EB2E4158F36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36364" y="3824153"/>
                <a:ext cx="9522036" cy="21532626"/>
              </a:xfrm>
              <a:prstGeom prst="rect">
                <a:avLst/>
              </a:prstGeom>
              <a:blipFill>
                <a:blip r:embed="rId5"/>
                <a:stretch>
                  <a:fillRect l="-1985" t="-198" r="-134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0" name="TextBox 9">
            <a:extLst>
              <a:ext uri="{FF2B5EF4-FFF2-40B4-BE49-F238E27FC236}">
                <a16:creationId xmlns:a16="http://schemas.microsoft.com/office/drawing/2014/main" id="{DB244B05-C5D7-4580-8933-5B2F47EB56B0}"/>
              </a:ext>
            </a:extLst>
          </p:cNvPr>
          <p:cNvSpPr txBox="1"/>
          <p:nvPr/>
        </p:nvSpPr>
        <p:spPr>
          <a:xfrm>
            <a:off x="419100" y="1"/>
            <a:ext cx="38982511" cy="332398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n-US" sz="3600" b="1" dirty="0">
              <a:latin typeface="Cambria" panose="02040503050406030204" pitchFamily="18" charset="0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r>
              <a:rPr lang="en-US" sz="6600" b="1" dirty="0">
                <a:latin typeface="Cambria" panose="020405030504060302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Hierarchical Bayesian models for climate reconstruction and uncertainty using tree-ring data</a:t>
            </a:r>
            <a:r>
              <a:rPr lang="en-US" sz="6600" b="1" dirty="0"/>
              <a:t> </a:t>
            </a:r>
            <a:endParaRPr lang="en-US" sz="6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br>
              <a:rPr lang="en-US" sz="5400" i="1" dirty="0">
                <a:latin typeface="Lato" panose="020F0502020204030203" pitchFamily="34" charset="0"/>
                <a:cs typeface="Lato" panose="020F0502020204030203" pitchFamily="34" charset="0"/>
              </a:rPr>
            </a:br>
            <a:endParaRPr lang="en-US" sz="5400" i="1" dirty="0">
              <a:latin typeface="Lato" panose="020F0502020204030203" pitchFamily="34" charset="0"/>
              <a:cs typeface="Lato" panose="020F0502020204030203" pitchFamily="34" charset="0"/>
            </a:endParaRP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A729DB9F-35E1-3144-9C41-458F6E9891C0}"/>
              </a:ext>
            </a:extLst>
          </p:cNvPr>
          <p:cNvGrpSpPr/>
          <p:nvPr/>
        </p:nvGrpSpPr>
        <p:grpSpPr>
          <a:xfrm>
            <a:off x="623573" y="1800494"/>
            <a:ext cx="9352416" cy="1587294"/>
            <a:chOff x="623573" y="1800494"/>
            <a:chExt cx="9352416" cy="1587294"/>
          </a:xfrm>
        </p:grpSpPr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64F9E57F-C64F-4827-8C49-BB9DBDC073C7}"/>
                </a:ext>
              </a:extLst>
            </p:cNvPr>
            <p:cNvSpPr txBox="1"/>
            <p:nvPr/>
          </p:nvSpPr>
          <p:spPr>
            <a:xfrm>
              <a:off x="1101586" y="1800494"/>
              <a:ext cx="8874403" cy="15872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15000"/>
                </a:lnSpc>
              </a:pPr>
              <a:r>
                <a:rPr lang="en-US" sz="4400" dirty="0">
                  <a:latin typeface="Times New Roman" panose="02020603050405020304" pitchFamily="18" charset="0"/>
                  <a:ea typeface="Droid Serif"/>
                  <a:cs typeface="Times New Roman" panose="02020603050405020304" pitchFamily="18" charset="0"/>
                  <a:sym typeface="Droid Serif"/>
                </a:rPr>
                <a:t>Daniel J. Hocking </a:t>
              </a:r>
              <a:r>
                <a:rPr lang="en-US" sz="3200" dirty="0">
                  <a:latin typeface="Times New Roman" panose="02020603050405020304" pitchFamily="18" charset="0"/>
                  <a:ea typeface="Droid Serif"/>
                  <a:cs typeface="Times New Roman" panose="02020603050405020304" pitchFamily="18" charset="0"/>
                  <a:sym typeface="Droid Serif"/>
                  <a:hlinkClick r:id="rId6"/>
                </a:rPr>
                <a:t>djhocking@frostburg.edu</a:t>
              </a:r>
              <a:endParaRPr lang="en-US" sz="3200" dirty="0">
                <a:latin typeface="Times New Roman" panose="02020603050405020304" pitchFamily="18" charset="0"/>
                <a:ea typeface="Droid Serif"/>
                <a:cs typeface="Times New Roman" panose="02020603050405020304" pitchFamily="18" charset="0"/>
                <a:sym typeface="Droid Serif"/>
              </a:endParaRPr>
            </a:p>
            <a:p>
              <a:pPr>
                <a:lnSpc>
                  <a:spcPct val="115000"/>
                </a:lnSpc>
              </a:pPr>
              <a:r>
                <a:rPr lang="en-US" sz="4400" dirty="0">
                  <a:latin typeface="Times New Roman" panose="02020603050405020304" pitchFamily="18" charset="0"/>
                  <a:ea typeface="Droid Serif"/>
                  <a:cs typeface="Times New Roman" panose="02020603050405020304" pitchFamily="18" charset="0"/>
                  <a:sym typeface="Droid Serif"/>
                </a:rPr>
                <a:t>Laura G. Smith     </a:t>
              </a:r>
              <a:r>
                <a:rPr lang="en-US" sz="3200" dirty="0">
                  <a:latin typeface="Times New Roman" panose="02020603050405020304" pitchFamily="18" charset="0"/>
                  <a:ea typeface="Droid Serif"/>
                  <a:cs typeface="Times New Roman" panose="02020603050405020304" pitchFamily="18" charset="0"/>
                  <a:sym typeface="Droid Serif"/>
                  <a:hlinkClick r:id="rId7"/>
                </a:rPr>
                <a:t>lsmit224@vols.utk.edu</a:t>
              </a:r>
              <a:r>
                <a:rPr lang="en-US" sz="3200" dirty="0">
                  <a:latin typeface="Times New Roman" panose="02020603050405020304" pitchFamily="18" charset="0"/>
                  <a:ea typeface="Droid Serif"/>
                  <a:cs typeface="Times New Roman" panose="02020603050405020304" pitchFamily="18" charset="0"/>
                  <a:sym typeface="Droid Serif"/>
                </a:rPr>
                <a:t> </a:t>
              </a:r>
              <a:endParaRPr lang="en-US" sz="3200" dirty="0">
                <a:latin typeface="Times New Roman" panose="02020603050405020304" pitchFamily="18" charset="0"/>
                <a:ea typeface="Oswald"/>
                <a:cs typeface="Times New Roman" panose="02020603050405020304" pitchFamily="18" charset="0"/>
                <a:sym typeface="Oswald"/>
              </a:endParaRPr>
            </a:p>
          </p:txBody>
        </p:sp>
        <p:sp>
          <p:nvSpPr>
            <p:cNvPr id="20" name="Graphic 18">
              <a:extLst>
                <a:ext uri="{FF2B5EF4-FFF2-40B4-BE49-F238E27FC236}">
                  <a16:creationId xmlns:a16="http://schemas.microsoft.com/office/drawing/2014/main" id="{BDF411EE-4753-4C32-9DAF-D5DA024A3893}"/>
                </a:ext>
              </a:extLst>
            </p:cNvPr>
            <p:cNvSpPr/>
            <p:nvPr/>
          </p:nvSpPr>
          <p:spPr>
            <a:xfrm>
              <a:off x="623573" y="2426543"/>
              <a:ext cx="360430" cy="335196"/>
            </a:xfrm>
            <a:custGeom>
              <a:avLst/>
              <a:gdLst>
                <a:gd name="connsiteX0" fmla="*/ 310594 w 327663"/>
                <a:gd name="connsiteY0" fmla="*/ 219906 h 335196"/>
                <a:gd name="connsiteX1" fmla="*/ 246568 w 327663"/>
                <a:gd name="connsiteY1" fmla="*/ 176217 h 335196"/>
                <a:gd name="connsiteX2" fmla="*/ 212295 w 327663"/>
                <a:gd name="connsiteY2" fmla="*/ 176217 h 335196"/>
                <a:gd name="connsiteX3" fmla="*/ 165217 w 327663"/>
                <a:gd name="connsiteY3" fmla="*/ 189022 h 335196"/>
                <a:gd name="connsiteX4" fmla="*/ 118138 w 327663"/>
                <a:gd name="connsiteY4" fmla="*/ 176217 h 335196"/>
                <a:gd name="connsiteX5" fmla="*/ 83866 w 327663"/>
                <a:gd name="connsiteY5" fmla="*/ 176217 h 335196"/>
                <a:gd name="connsiteX6" fmla="*/ 19839 w 327663"/>
                <a:gd name="connsiteY6" fmla="*/ 219906 h 335196"/>
                <a:gd name="connsiteX7" fmla="*/ 1385 w 327663"/>
                <a:gd name="connsiteY7" fmla="*/ 299750 h 335196"/>
                <a:gd name="connsiteX8" fmla="*/ 165970 w 327663"/>
                <a:gd name="connsiteY8" fmla="*/ 335529 h 335196"/>
                <a:gd name="connsiteX9" fmla="*/ 329802 w 327663"/>
                <a:gd name="connsiteY9" fmla="*/ 299750 h 335196"/>
                <a:gd name="connsiteX10" fmla="*/ 310594 w 327663"/>
                <a:gd name="connsiteY10" fmla="*/ 219906 h 335196"/>
                <a:gd name="connsiteX11" fmla="*/ 165593 w 327663"/>
                <a:gd name="connsiteY11" fmla="*/ 154749 h 335196"/>
                <a:gd name="connsiteX12" fmla="*/ 242425 w 327663"/>
                <a:gd name="connsiteY12" fmla="*/ 77918 h 335196"/>
                <a:gd name="connsiteX13" fmla="*/ 165593 w 327663"/>
                <a:gd name="connsiteY13" fmla="*/ 1086 h 335196"/>
                <a:gd name="connsiteX14" fmla="*/ 88762 w 327663"/>
                <a:gd name="connsiteY14" fmla="*/ 77918 h 335196"/>
                <a:gd name="connsiteX15" fmla="*/ 165593 w 327663"/>
                <a:gd name="connsiteY15" fmla="*/ 154749 h 3351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27663" h="335196">
                  <a:moveTo>
                    <a:pt x="310594" y="219906"/>
                  </a:moveTo>
                  <a:cubicBezTo>
                    <a:pt x="287243" y="179983"/>
                    <a:pt x="246568" y="176217"/>
                    <a:pt x="246568" y="176217"/>
                  </a:cubicBezTo>
                  <a:lnTo>
                    <a:pt x="212295" y="176217"/>
                  </a:lnTo>
                  <a:cubicBezTo>
                    <a:pt x="198360" y="184126"/>
                    <a:pt x="182541" y="189022"/>
                    <a:pt x="165217" y="189022"/>
                  </a:cubicBezTo>
                  <a:cubicBezTo>
                    <a:pt x="147892" y="189022"/>
                    <a:pt x="132074" y="184503"/>
                    <a:pt x="118138" y="176217"/>
                  </a:cubicBezTo>
                  <a:lnTo>
                    <a:pt x="83866" y="176217"/>
                  </a:lnTo>
                  <a:cubicBezTo>
                    <a:pt x="83866" y="176217"/>
                    <a:pt x="43190" y="179983"/>
                    <a:pt x="19839" y="219906"/>
                  </a:cubicBezTo>
                  <a:cubicBezTo>
                    <a:pt x="-2758" y="259828"/>
                    <a:pt x="1385" y="299750"/>
                    <a:pt x="1385" y="299750"/>
                  </a:cubicBezTo>
                  <a:cubicBezTo>
                    <a:pt x="1385" y="299750"/>
                    <a:pt x="37164" y="335529"/>
                    <a:pt x="165970" y="335529"/>
                  </a:cubicBezTo>
                  <a:cubicBezTo>
                    <a:pt x="294776" y="335529"/>
                    <a:pt x="329802" y="299750"/>
                    <a:pt x="329802" y="299750"/>
                  </a:cubicBezTo>
                  <a:cubicBezTo>
                    <a:pt x="329802" y="299750"/>
                    <a:pt x="333945" y="259828"/>
                    <a:pt x="310594" y="219906"/>
                  </a:cubicBezTo>
                  <a:close/>
                  <a:moveTo>
                    <a:pt x="165593" y="154749"/>
                  </a:moveTo>
                  <a:cubicBezTo>
                    <a:pt x="208152" y="154749"/>
                    <a:pt x="242425" y="120477"/>
                    <a:pt x="242425" y="77918"/>
                  </a:cubicBezTo>
                  <a:cubicBezTo>
                    <a:pt x="242425" y="35359"/>
                    <a:pt x="208152" y="1086"/>
                    <a:pt x="165593" y="1086"/>
                  </a:cubicBezTo>
                  <a:cubicBezTo>
                    <a:pt x="123035" y="1086"/>
                    <a:pt x="88762" y="35736"/>
                    <a:pt x="88762" y="77918"/>
                  </a:cubicBezTo>
                  <a:cubicBezTo>
                    <a:pt x="88762" y="120477"/>
                    <a:pt x="123035" y="154749"/>
                    <a:pt x="165593" y="154749"/>
                  </a:cubicBezTo>
                  <a:close/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 w="36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mc:AlternateContent xmlns:mc="http://schemas.openxmlformats.org/markup-compatibility/2006" xmlns:a14="http://schemas.microsoft.com/office/drawing/2010/main">
        <mc:Choice Requires="a14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FCAC4B58-8623-4DBE-951A-DDF821787031}"/>
                  </a:ext>
                </a:extLst>
              </p:cNvPr>
              <p:cNvSpPr txBox="1"/>
              <p:nvPr/>
            </p:nvSpPr>
            <p:spPr>
              <a:xfrm>
                <a:off x="39937054" y="3218267"/>
                <a:ext cx="8849405" cy="640021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5400" b="1" dirty="0">
                    <a:latin typeface="Lato" panose="020F0502020204030203" pitchFamily="34" charset="0"/>
                    <a:cs typeface="Arial" panose="020B0604020202020204" pitchFamily="34" charset="0"/>
                  </a:rPr>
                  <a:t>Details for the overly engaged</a:t>
                </a:r>
              </a:p>
              <a:p>
                <a:pPr algn="ctr"/>
                <a:r>
                  <a:rPr lang="en-US" sz="7200" b="1" dirty="0">
                    <a:latin typeface="Lato" panose="020F0502020204030203" pitchFamily="34" charset="0"/>
                    <a:cs typeface="Arial" panose="020B0604020202020204" pitchFamily="34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</a:rPr>
                      <m:t>𝑙𝑜𝑔</m:t>
                    </m:r>
                    <m:r>
                      <a:rPr lang="en-US" sz="2400" i="1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sz="2400" i="1">
                        <a:latin typeface="Cambria Math" panose="02040503050406030204" pitchFamily="18" charset="0"/>
                      </a:rPr>
                      <m:t>𝑟𝑤</m:t>
                    </m:r>
                    <m:sSub>
                      <m:sSub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𝑙</m:t>
                        </m:r>
                      </m:e>
                      <m:sub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𝑖𝑘𝑡</m:t>
                        </m:r>
                      </m:sub>
                    </m:sSub>
                    <m:r>
                      <a:rPr lang="en-US" sz="2400" i="1">
                        <a:latin typeface="Cambria Math" panose="02040503050406030204" pitchFamily="18" charset="0"/>
                      </a:rPr>
                      <m:t>)=</m:t>
                    </m:r>
                    <m:sSub>
                      <m:sSub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𝛼</m:t>
                        </m:r>
                      </m:e>
                      <m:sub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0</m:t>
                        </m:r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𝑖𝑘</m:t>
                        </m:r>
                      </m:sub>
                    </m:sSub>
                    <m:r>
                      <a:rPr lang="en-US" sz="2400" i="1">
                        <a:latin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𝛼</m:t>
                        </m:r>
                      </m:e>
                      <m:sub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1</m:t>
                        </m:r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𝑖𝑘</m:t>
                        </m:r>
                      </m:sub>
                    </m:sSub>
                    <m:r>
                      <a:rPr lang="en-US" sz="2400" i="1">
                        <a:latin typeface="Cambria Math" panose="02040503050406030204" pitchFamily="18" charset="0"/>
                      </a:rPr>
                      <m:t>𝑎𝑔</m:t>
                    </m:r>
                    <m:sSub>
                      <m:sSub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𝑒</m:t>
                        </m:r>
                      </m:e>
                      <m:sub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𝑖𝑘𝑡</m:t>
                        </m:r>
                      </m:sub>
                    </m:sSub>
                    <m:r>
                      <a:rPr lang="en-US" sz="2400" i="1">
                        <a:latin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𝜂</m:t>
                        </m:r>
                      </m:e>
                      <m:sub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𝑡</m:t>
                        </m:r>
                      </m:sub>
                    </m:sSub>
                    <m:r>
                      <a:rPr lang="en-US" sz="2400" i="1">
                        <a:latin typeface="Cambria Math" panose="02040503050406030204" pitchFamily="18" charset="0"/>
                      </a:rPr>
                      <m:t>+</m:t>
                    </m:r>
                    <m:sSub>
                      <m:sSub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𝛿</m:t>
                        </m:r>
                      </m:e>
                      <m:sub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US" sz="2400" i="1">
                        <a:latin typeface="Cambria Math" panose="02040503050406030204" pitchFamily="18" charset="0"/>
                      </a:rPr>
                      <m:t>𝑙𝑜𝑔</m:t>
                    </m:r>
                    <m:r>
                      <a:rPr lang="en-US" sz="2400" i="1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sz="2400" i="1">
                        <a:latin typeface="Cambria Math" panose="02040503050406030204" pitchFamily="18" charset="0"/>
                      </a:rPr>
                      <m:t>𝑟𝑤</m:t>
                    </m:r>
                    <m:sSub>
                      <m:sSub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𝑙</m:t>
                        </m:r>
                      </m:e>
                      <m:sub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𝑖𝑘𝑡</m:t>
                        </m:r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−1</m:t>
                        </m:r>
                      </m:sub>
                    </m:sSub>
                    <m:r>
                      <a:rPr lang="en-US" sz="2400" i="1">
                        <a:latin typeface="Cambria Math" panose="02040503050406030204" pitchFamily="18" charset="0"/>
                      </a:rPr>
                      <m:t>)+</m:t>
                    </m:r>
                    <m:sSub>
                      <m:sSub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𝜖</m:t>
                        </m:r>
                      </m:e>
                      <m:sub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𝑖𝑘𝑡</m:t>
                        </m:r>
                      </m:sub>
                    </m:sSub>
                  </m:oMath>
                </a14:m>
                <a:endParaRPr lang="en-US" sz="2400" dirty="0"/>
              </a:p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𝜖</m:t>
                          </m:r>
                        </m:e>
                        <m:sub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𝑖𝑘𝑡</m:t>
                          </m:r>
                        </m:sub>
                      </m:sSub>
                      <m:r>
                        <a:rPr lang="en-US" sz="2400" i="1">
                          <a:latin typeface="Cambria Math" panose="02040503050406030204" pitchFamily="18" charset="0"/>
                        </a:rPr>
                        <m:t>∼</m:t>
                      </m:r>
                      <m:r>
                        <a:rPr lang="en-US" sz="2400" i="1">
                          <a:latin typeface="Cambria Math" panose="02040503050406030204" pitchFamily="18" charset="0"/>
                        </a:rPr>
                        <m:t>𝒩</m:t>
                      </m:r>
                      <m:r>
                        <a:rPr lang="en-US" sz="2400" i="1">
                          <a:latin typeface="Cambria Math" panose="02040503050406030204" pitchFamily="18" charset="0"/>
                        </a:rPr>
                        <m:t>(0,</m:t>
                      </m:r>
                      <m:sSubSup>
                        <m:sSubSup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𝜎</m:t>
                          </m:r>
                        </m:e>
                        <m:sub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𝑖</m:t>
                          </m:r>
                        </m:sub>
                        <m:sup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bSup>
                      <m:r>
                        <a:rPr lang="en-US" sz="2400" i="1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US" sz="2400" dirty="0"/>
              </a:p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𝜂</m:t>
                          </m:r>
                        </m:e>
                        <m:sub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  <m:r>
                        <a:rPr lang="en-US" sz="2400" i="1">
                          <a:latin typeface="Cambria Math" panose="02040503050406030204" pitchFamily="18" charset="0"/>
                        </a:rPr>
                        <m:t>∼</m:t>
                      </m:r>
                      <m:r>
                        <a:rPr lang="en-US" sz="2400" i="1">
                          <a:latin typeface="Cambria Math" panose="02040503050406030204" pitchFamily="18" charset="0"/>
                        </a:rPr>
                        <m:t>𝒩</m:t>
                      </m:r>
                      <m:r>
                        <a:rPr lang="en-US" sz="2400" i="1">
                          <a:latin typeface="Cambria Math" panose="02040503050406030204" pitchFamily="18" charset="0"/>
                        </a:rPr>
                        <m:t>(</m:t>
                      </m:r>
                      <m:sSub>
                        <m:sSub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𝛽</m:t>
                          </m:r>
                        </m:e>
                        <m:sub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𝑘</m:t>
                          </m:r>
                        </m:sub>
                      </m:sSub>
                      <m:r>
                        <a:rPr lang="en-US" sz="2400" i="1">
                          <a:latin typeface="Cambria Math" panose="02040503050406030204" pitchFamily="18" charset="0"/>
                        </a:rPr>
                        <m:t>𝑐𝑙𝑖𝑚𝑎𝑡</m:t>
                      </m:r>
                      <m:sSub>
                        <m:sSub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𝑒</m:t>
                          </m:r>
                        </m:e>
                        <m:sub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  <m:r>
                        <a:rPr lang="en-US" sz="2400" i="1">
                          <a:latin typeface="Cambria Math" panose="02040503050406030204" pitchFamily="18" charset="0"/>
                        </a:rPr>
                        <m:t>,</m:t>
                      </m:r>
                      <m:sSubSup>
                        <m:sSubSup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𝜎</m:t>
                          </m:r>
                        </m:e>
                        <m:sub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𝑘</m:t>
                          </m:r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𝜂</m:t>
                          </m:r>
                        </m:sub>
                        <m:sup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bSup>
                      <m:r>
                        <a:rPr lang="en-US" sz="2400" i="1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US" sz="2400" dirty="0"/>
              </a:p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b="0" i="1" smtClean="0">
                              <a:latin typeface="Cambria Math" panose="02040503050406030204" pitchFamily="18" charset="0"/>
                            </a:rPr>
                            <m:t>𝑐𝑙𝑖𝑚𝑎𝑡𝑒</m:t>
                          </m:r>
                        </m:e>
                        <m:sub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  <m:r>
                        <a:rPr lang="en-US" sz="2400" i="1">
                          <a:latin typeface="Cambria Math" panose="02040503050406030204" pitchFamily="18" charset="0"/>
                        </a:rPr>
                        <m:t>∼</m:t>
                      </m:r>
                      <m:r>
                        <a:rPr lang="en-US" sz="2400" i="1">
                          <a:latin typeface="Cambria Math" panose="02040503050406030204" pitchFamily="18" charset="0"/>
                        </a:rPr>
                        <m:t>𝒩</m:t>
                      </m:r>
                      <m:r>
                        <a:rPr lang="en-US" sz="2400" i="1">
                          <a:latin typeface="Cambria Math" panose="02040503050406030204" pitchFamily="18" charset="0"/>
                        </a:rPr>
                        <m:t>(</m:t>
                      </m:r>
                      <m:sSub>
                        <m:sSub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𝜇</m:t>
                          </m:r>
                        </m:e>
                        <m:sub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𝑥</m:t>
                          </m:r>
                        </m:sub>
                      </m:sSub>
                      <m:r>
                        <a:rPr lang="en-US" sz="2400" i="1">
                          <a:latin typeface="Cambria Math" panose="02040503050406030204" pitchFamily="18" charset="0"/>
                        </a:rPr>
                        <m:t>,</m:t>
                      </m:r>
                      <m:sSubSup>
                        <m:sSubSup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𝜎</m:t>
                          </m:r>
                        </m:e>
                        <m:sub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𝑥</m:t>
                          </m:r>
                        </m:sub>
                        <m:sup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bSup>
                      <m:r>
                        <a:rPr lang="en-US" sz="2400" i="1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US" sz="2400" dirty="0"/>
              </a:p>
              <a:p>
                <a:pPr algn="ctr"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𝛼</m:t>
                          </m:r>
                        </m:e>
                        <m:sub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0</m:t>
                          </m:r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𝑖𝑘</m:t>
                          </m:r>
                        </m:sub>
                      </m:sSub>
                      <m:r>
                        <a:rPr lang="en-US" sz="2400" i="1">
                          <a:latin typeface="Cambria Math" panose="02040503050406030204" pitchFamily="18" charset="0"/>
                        </a:rPr>
                        <m:t>∼</m:t>
                      </m:r>
                      <m:r>
                        <a:rPr lang="en-US" sz="2400" i="1">
                          <a:latin typeface="Cambria Math" panose="02040503050406030204" pitchFamily="18" charset="0"/>
                        </a:rPr>
                        <m:t>𝒩</m:t>
                      </m:r>
                      <m:r>
                        <a:rPr lang="en-US" sz="2400" i="1">
                          <a:latin typeface="Cambria Math" panose="02040503050406030204" pitchFamily="18" charset="0"/>
                        </a:rPr>
                        <m:t>(</m:t>
                      </m:r>
                      <m:sSub>
                        <m:sSub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𝜇</m:t>
                          </m:r>
                        </m:e>
                        <m:sub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𝛼</m:t>
                              </m:r>
                            </m:e>
                            <m:sub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0</m:t>
                              </m:r>
                            </m:sub>
                          </m:sSub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𝑘</m:t>
                          </m:r>
                        </m:sub>
                      </m:sSub>
                      <m:r>
                        <a:rPr lang="en-US" sz="2400" i="1">
                          <a:latin typeface="Cambria Math" panose="02040503050406030204" pitchFamily="18" charset="0"/>
                        </a:rPr>
                        <m:t>,</m:t>
                      </m:r>
                      <m:sSubSup>
                        <m:sSubSupPr>
                          <m:ctrlPr>
                            <a:rPr lang="en-US" sz="2400" i="1">
                              <a:latin typeface="Cambria Math" panose="02040503050406030204" pitchFamily="18" charset="0"/>
                            </a:rPr>
                          </m:ctrlPr>
                        </m:sSubSupPr>
                        <m:e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𝜎</m:t>
                          </m:r>
                        </m:e>
                        <m:sub>
                          <m:sSub>
                            <m:sSubPr>
                              <m:ctrlPr>
                                <a:rPr lang="en-US" sz="2400" i="1">
                                  <a:latin typeface="Cambria Math" panose="02040503050406030204" pitchFamily="18" charset="0"/>
                                </a:rPr>
                              </m:ctrlPr>
                            </m:sSubPr>
                            <m:e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𝛼</m:t>
                              </m:r>
                            </m:e>
                            <m:sub>
                              <m:r>
                                <a:rPr lang="en-US" sz="2400" i="1">
                                  <a:latin typeface="Cambria Math" panose="02040503050406030204" pitchFamily="18" charset="0"/>
                                </a:rPr>
                                <m:t>𝑘</m:t>
                              </m:r>
                            </m:sub>
                          </m:sSub>
                        </m:sub>
                        <m:sup>
                          <m:r>
                            <a:rPr lang="en-US" sz="2400" i="1"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bSup>
                      <m:r>
                        <a:rPr lang="en-US" sz="2400" i="1" smtClean="0">
                          <a:latin typeface="Cambria Math" panose="02040503050406030204" pitchFamily="18" charset="0"/>
                        </a:rPr>
                        <m:t>)</m:t>
                      </m:r>
                    </m:oMath>
                  </m:oMathPara>
                </a14:m>
                <a:endParaRPr lang="en-US" sz="6000" b="1" dirty="0">
                  <a:latin typeface="Lato" panose="020F0502020204030203" pitchFamily="34" charset="0"/>
                  <a:cs typeface="Arial" panose="020B0604020202020204" pitchFamily="34" charset="0"/>
                </a:endParaRPr>
              </a:p>
              <a:p>
                <a:endParaRPr lang="en-US" sz="6000" b="1" dirty="0">
                  <a:latin typeface="Lato" panose="020F0502020204030203" pitchFamily="34" charset="0"/>
                  <a:cs typeface="Arial" panose="020B0604020202020204" pitchFamily="34" charset="0"/>
                </a:endParaRPr>
              </a:p>
              <a:p>
                <a:endParaRPr lang="en-US" sz="6000" b="1" dirty="0">
                  <a:latin typeface="Lato" panose="020F0502020204030203" pitchFamily="34" charset="0"/>
                  <a:cs typeface="Arial" panose="020B0604020202020204" pitchFamily="34" charset="0"/>
                </a:endParaRPr>
              </a:p>
              <a:p>
                <a:endParaRPr lang="en-US" sz="6000" b="1" dirty="0">
                  <a:latin typeface="Lato" panose="020F0502020204030203" pitchFamily="34" charset="0"/>
                  <a:cs typeface="Arial" panose="020B0604020202020204" pitchFamily="34" charset="0"/>
                </a:endParaRPr>
              </a:p>
            </p:txBody>
          </p:sp>
        </mc:Choice>
        <mc:Fallback xmlns="">
          <p:sp>
            <p:nvSpPr>
              <p:cNvPr id="7" name="TextBox 6">
                <a:extLst>
                  <a:ext uri="{FF2B5EF4-FFF2-40B4-BE49-F238E27FC236}">
                    <a16:creationId xmlns:a16="http://schemas.microsoft.com/office/drawing/2014/main" id="{FCAC4B58-8623-4DBE-951A-DDF82178703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9937054" y="3218267"/>
                <a:ext cx="8849405" cy="6400214"/>
              </a:xfrm>
              <a:prstGeom prst="rect">
                <a:avLst/>
              </a:prstGeom>
              <a:blipFill>
                <a:blip r:embed="rId8"/>
                <a:stretch>
                  <a:fillRect l="-3587" t="-2376" r="-186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grpSp>
        <p:nvGrpSpPr>
          <p:cNvPr id="4" name="Group 3">
            <a:extLst>
              <a:ext uri="{FF2B5EF4-FFF2-40B4-BE49-F238E27FC236}">
                <a16:creationId xmlns:a16="http://schemas.microsoft.com/office/drawing/2014/main" id="{45FE7F63-B1EE-C14C-9ECC-F89ED5897E2B}"/>
              </a:ext>
            </a:extLst>
          </p:cNvPr>
          <p:cNvGrpSpPr/>
          <p:nvPr/>
        </p:nvGrpSpPr>
        <p:grpSpPr>
          <a:xfrm>
            <a:off x="13717748" y="29456809"/>
            <a:ext cx="9976682" cy="2539629"/>
            <a:chOff x="18783300" y="26753474"/>
            <a:chExt cx="11391161" cy="2716655"/>
          </a:xfrm>
        </p:grpSpPr>
        <p:sp>
          <p:nvSpPr>
            <p:cNvPr id="9" name="Graphic 7">
              <a:extLst>
                <a:ext uri="{FF2B5EF4-FFF2-40B4-BE49-F238E27FC236}">
                  <a16:creationId xmlns:a16="http://schemas.microsoft.com/office/drawing/2014/main" id="{9914F9AF-0FB9-4924-8DCA-B46EEB713FE9}"/>
                </a:ext>
              </a:extLst>
            </p:cNvPr>
            <p:cNvSpPr/>
            <p:nvPr/>
          </p:nvSpPr>
          <p:spPr>
            <a:xfrm>
              <a:off x="20080764" y="27296200"/>
              <a:ext cx="1256803" cy="2173929"/>
            </a:xfrm>
            <a:custGeom>
              <a:avLst/>
              <a:gdLst>
                <a:gd name="connsiteX0" fmla="*/ 321256 w 2089376"/>
                <a:gd name="connsiteY0" fmla="*/ 0 h 3614056"/>
                <a:gd name="connsiteX1" fmla="*/ 0 w 2089376"/>
                <a:gd name="connsiteY1" fmla="*/ 321256 h 3614056"/>
                <a:gd name="connsiteX2" fmla="*/ 0 w 2089376"/>
                <a:gd name="connsiteY2" fmla="*/ 3292801 h 3614056"/>
                <a:gd name="connsiteX3" fmla="*/ 321256 w 2089376"/>
                <a:gd name="connsiteY3" fmla="*/ 3614057 h 3614056"/>
                <a:gd name="connsiteX4" fmla="*/ 1815047 w 2089376"/>
                <a:gd name="connsiteY4" fmla="*/ 3614057 h 3614056"/>
                <a:gd name="connsiteX5" fmla="*/ 2136303 w 2089376"/>
                <a:gd name="connsiteY5" fmla="*/ 3292801 h 3614056"/>
                <a:gd name="connsiteX6" fmla="*/ 2136303 w 2089376"/>
                <a:gd name="connsiteY6" fmla="*/ 321256 h 3614056"/>
                <a:gd name="connsiteX7" fmla="*/ 1815047 w 2089376"/>
                <a:gd name="connsiteY7" fmla="*/ 0 h 3614056"/>
                <a:gd name="connsiteX8" fmla="*/ 321256 w 2089376"/>
                <a:gd name="connsiteY8" fmla="*/ 0 h 3614056"/>
                <a:gd name="connsiteX9" fmla="*/ 889115 w 2089376"/>
                <a:gd name="connsiteY9" fmla="*/ 309397 h 3614056"/>
                <a:gd name="connsiteX10" fmla="*/ 1247302 w 2089376"/>
                <a:gd name="connsiteY10" fmla="*/ 309397 h 3614056"/>
                <a:gd name="connsiteX11" fmla="*/ 1289936 w 2089376"/>
                <a:gd name="connsiteY11" fmla="*/ 369650 h 3614056"/>
                <a:gd name="connsiteX12" fmla="*/ 1247302 w 2089376"/>
                <a:gd name="connsiteY12" fmla="*/ 429903 h 3614056"/>
                <a:gd name="connsiteX13" fmla="*/ 889115 w 2089376"/>
                <a:gd name="connsiteY13" fmla="*/ 429903 h 3614056"/>
                <a:gd name="connsiteX14" fmla="*/ 846480 w 2089376"/>
                <a:gd name="connsiteY14" fmla="*/ 369650 h 3614056"/>
                <a:gd name="connsiteX15" fmla="*/ 889115 w 2089376"/>
                <a:gd name="connsiteY15" fmla="*/ 309397 h 3614056"/>
                <a:gd name="connsiteX16" fmla="*/ 176468 w 2089376"/>
                <a:gd name="connsiteY16" fmla="*/ 738905 h 3614056"/>
                <a:gd name="connsiteX17" fmla="*/ 1959892 w 2089376"/>
                <a:gd name="connsiteY17" fmla="*/ 738905 h 3614056"/>
                <a:gd name="connsiteX18" fmla="*/ 1959892 w 2089376"/>
                <a:gd name="connsiteY18" fmla="*/ 2875208 h 3614056"/>
                <a:gd name="connsiteX19" fmla="*/ 176468 w 2089376"/>
                <a:gd name="connsiteY19" fmla="*/ 2875208 h 3614056"/>
                <a:gd name="connsiteX20" fmla="*/ 176468 w 2089376"/>
                <a:gd name="connsiteY20" fmla="*/ 738905 h 3614056"/>
                <a:gd name="connsiteX21" fmla="*/ 1068180 w 2089376"/>
                <a:gd name="connsiteY21" fmla="*/ 3045747 h 3614056"/>
                <a:gd name="connsiteX22" fmla="*/ 1068180 w 2089376"/>
                <a:gd name="connsiteY22" fmla="*/ 3045747 h 3614056"/>
                <a:gd name="connsiteX23" fmla="*/ 1267066 w 2089376"/>
                <a:gd name="connsiteY23" fmla="*/ 3244633 h 3614056"/>
                <a:gd name="connsiteX24" fmla="*/ 1267066 w 2089376"/>
                <a:gd name="connsiteY24" fmla="*/ 3244633 h 3614056"/>
                <a:gd name="connsiteX25" fmla="*/ 1267066 w 2089376"/>
                <a:gd name="connsiteY25" fmla="*/ 3244633 h 3614056"/>
                <a:gd name="connsiteX26" fmla="*/ 1267066 w 2089376"/>
                <a:gd name="connsiteY26" fmla="*/ 3244633 h 3614056"/>
                <a:gd name="connsiteX27" fmla="*/ 1068180 w 2089376"/>
                <a:gd name="connsiteY27" fmla="*/ 3443519 h 3614056"/>
                <a:gd name="connsiteX28" fmla="*/ 1068180 w 2089376"/>
                <a:gd name="connsiteY28" fmla="*/ 3443519 h 3614056"/>
                <a:gd name="connsiteX29" fmla="*/ 1068180 w 2089376"/>
                <a:gd name="connsiteY29" fmla="*/ 3443519 h 3614056"/>
                <a:gd name="connsiteX30" fmla="*/ 1068180 w 2089376"/>
                <a:gd name="connsiteY30" fmla="*/ 3443519 h 3614056"/>
                <a:gd name="connsiteX31" fmla="*/ 869294 w 2089376"/>
                <a:gd name="connsiteY31" fmla="*/ 3244633 h 3614056"/>
                <a:gd name="connsiteX32" fmla="*/ 869294 w 2089376"/>
                <a:gd name="connsiteY32" fmla="*/ 3244633 h 3614056"/>
                <a:gd name="connsiteX33" fmla="*/ 869294 w 2089376"/>
                <a:gd name="connsiteY33" fmla="*/ 3244633 h 3614056"/>
                <a:gd name="connsiteX34" fmla="*/ 869294 w 2089376"/>
                <a:gd name="connsiteY34" fmla="*/ 3244633 h 3614056"/>
                <a:gd name="connsiteX35" fmla="*/ 1068180 w 2089376"/>
                <a:gd name="connsiteY35" fmla="*/ 3045747 h 3614056"/>
                <a:gd name="connsiteX36" fmla="*/ 1068180 w 2089376"/>
                <a:gd name="connsiteY36" fmla="*/ 3045747 h 3614056"/>
                <a:gd name="connsiteX37" fmla="*/ 1068180 w 2089376"/>
                <a:gd name="connsiteY37" fmla="*/ 3045747 h 36140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</a:cxnLst>
              <a:rect l="l" t="t" r="r" b="b"/>
              <a:pathLst>
                <a:path w="2089376" h="3614056">
                  <a:moveTo>
                    <a:pt x="321256" y="0"/>
                  </a:moveTo>
                  <a:cubicBezTo>
                    <a:pt x="144562" y="0"/>
                    <a:pt x="0" y="144562"/>
                    <a:pt x="0" y="321256"/>
                  </a:cubicBezTo>
                  <a:lnTo>
                    <a:pt x="0" y="3292801"/>
                  </a:lnTo>
                  <a:cubicBezTo>
                    <a:pt x="0" y="3469495"/>
                    <a:pt x="144562" y="3614057"/>
                    <a:pt x="321256" y="3614057"/>
                  </a:cubicBezTo>
                  <a:lnTo>
                    <a:pt x="1815047" y="3614057"/>
                  </a:lnTo>
                  <a:cubicBezTo>
                    <a:pt x="1991741" y="3614057"/>
                    <a:pt x="2136303" y="3469495"/>
                    <a:pt x="2136303" y="3292801"/>
                  </a:cubicBezTo>
                  <a:lnTo>
                    <a:pt x="2136303" y="321256"/>
                  </a:lnTo>
                  <a:cubicBezTo>
                    <a:pt x="2136303" y="144562"/>
                    <a:pt x="1991741" y="0"/>
                    <a:pt x="1815047" y="0"/>
                  </a:cubicBezTo>
                  <a:lnTo>
                    <a:pt x="321256" y="0"/>
                  </a:lnTo>
                  <a:close/>
                  <a:moveTo>
                    <a:pt x="889115" y="309397"/>
                  </a:moveTo>
                  <a:lnTo>
                    <a:pt x="1247302" y="309397"/>
                  </a:lnTo>
                  <a:cubicBezTo>
                    <a:pt x="1270849" y="309397"/>
                    <a:pt x="1289936" y="336390"/>
                    <a:pt x="1289936" y="369650"/>
                  </a:cubicBezTo>
                  <a:cubicBezTo>
                    <a:pt x="1289936" y="402911"/>
                    <a:pt x="1270849" y="429903"/>
                    <a:pt x="1247302" y="429903"/>
                  </a:cubicBezTo>
                  <a:lnTo>
                    <a:pt x="889115" y="429903"/>
                  </a:lnTo>
                  <a:cubicBezTo>
                    <a:pt x="865567" y="429903"/>
                    <a:pt x="846480" y="402911"/>
                    <a:pt x="846480" y="369650"/>
                  </a:cubicBezTo>
                  <a:cubicBezTo>
                    <a:pt x="846480" y="336390"/>
                    <a:pt x="865567" y="309397"/>
                    <a:pt x="889115" y="309397"/>
                  </a:cubicBezTo>
                  <a:close/>
                  <a:moveTo>
                    <a:pt x="176468" y="738905"/>
                  </a:moveTo>
                  <a:lnTo>
                    <a:pt x="1959892" y="738905"/>
                  </a:lnTo>
                  <a:lnTo>
                    <a:pt x="1959892" y="2875208"/>
                  </a:lnTo>
                  <a:lnTo>
                    <a:pt x="176468" y="2875208"/>
                  </a:lnTo>
                  <a:lnTo>
                    <a:pt x="176468" y="738905"/>
                  </a:lnTo>
                  <a:close/>
                  <a:moveTo>
                    <a:pt x="1068180" y="3045747"/>
                  </a:moveTo>
                  <a:cubicBezTo>
                    <a:pt x="1068180" y="3045747"/>
                    <a:pt x="1068180" y="3045747"/>
                    <a:pt x="1068180" y="3045747"/>
                  </a:cubicBezTo>
                  <a:cubicBezTo>
                    <a:pt x="1178013" y="3045747"/>
                    <a:pt x="1267066" y="3134799"/>
                    <a:pt x="1267066" y="3244633"/>
                  </a:cubicBezTo>
                  <a:cubicBezTo>
                    <a:pt x="1267066" y="3244633"/>
                    <a:pt x="1267066" y="3244633"/>
                    <a:pt x="1267066" y="3244633"/>
                  </a:cubicBezTo>
                  <a:lnTo>
                    <a:pt x="1267066" y="3244633"/>
                  </a:lnTo>
                  <a:cubicBezTo>
                    <a:pt x="1267066" y="3244633"/>
                    <a:pt x="1267066" y="3244633"/>
                    <a:pt x="1267066" y="3244633"/>
                  </a:cubicBezTo>
                  <a:cubicBezTo>
                    <a:pt x="1267066" y="3354466"/>
                    <a:pt x="1178013" y="3443519"/>
                    <a:pt x="1068180" y="3443519"/>
                  </a:cubicBezTo>
                  <a:cubicBezTo>
                    <a:pt x="1068180" y="3443519"/>
                    <a:pt x="1068180" y="3443519"/>
                    <a:pt x="1068180" y="3443519"/>
                  </a:cubicBezTo>
                  <a:lnTo>
                    <a:pt x="1068180" y="3443519"/>
                  </a:lnTo>
                  <a:cubicBezTo>
                    <a:pt x="1068180" y="3443519"/>
                    <a:pt x="1068180" y="3443519"/>
                    <a:pt x="1068180" y="3443519"/>
                  </a:cubicBezTo>
                  <a:cubicBezTo>
                    <a:pt x="958346" y="3443519"/>
                    <a:pt x="869294" y="3354466"/>
                    <a:pt x="869294" y="3244633"/>
                  </a:cubicBezTo>
                  <a:cubicBezTo>
                    <a:pt x="869294" y="3244633"/>
                    <a:pt x="869294" y="3244633"/>
                    <a:pt x="869294" y="3244633"/>
                  </a:cubicBezTo>
                  <a:lnTo>
                    <a:pt x="869294" y="3244633"/>
                  </a:lnTo>
                  <a:cubicBezTo>
                    <a:pt x="869294" y="3244633"/>
                    <a:pt x="869294" y="3244633"/>
                    <a:pt x="869294" y="3244633"/>
                  </a:cubicBezTo>
                  <a:cubicBezTo>
                    <a:pt x="869294" y="3134799"/>
                    <a:pt x="958346" y="3045747"/>
                    <a:pt x="1068180" y="3045747"/>
                  </a:cubicBezTo>
                  <a:cubicBezTo>
                    <a:pt x="1068180" y="3045747"/>
                    <a:pt x="1068180" y="3045747"/>
                    <a:pt x="1068180" y="3045747"/>
                  </a:cubicBezTo>
                  <a:lnTo>
                    <a:pt x="1068180" y="3045747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564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chemeClr val="bg1">
                    <a:lumMod val="85000"/>
                  </a:schemeClr>
                </a:solidFill>
              </a:endParaRP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315520EB-0F65-403D-A973-B17B2A4C2E9D}"/>
                </a:ext>
              </a:extLst>
            </p:cNvPr>
            <p:cNvSpPr txBox="1"/>
            <p:nvPr/>
          </p:nvSpPr>
          <p:spPr>
            <a:xfrm>
              <a:off x="21674045" y="26753474"/>
              <a:ext cx="8500416" cy="246922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4800" dirty="0">
                  <a:solidFill>
                    <a:schemeClr val="accent1">
                      <a:lumMod val="60000"/>
                      <a:lumOff val="40000"/>
                    </a:schemeClr>
                  </a:solidFill>
                  <a:latin typeface="Lato Black" panose="020F0A02020204030203" pitchFamily="34" charset="0"/>
                  <a:cs typeface="Arial" panose="020B0604020202020204" pitchFamily="34" charset="0"/>
                </a:rPr>
                <a:t>Take a picture</a:t>
              </a:r>
              <a:r>
                <a:rPr lang="en-US" sz="4800" dirty="0">
                  <a:solidFill>
                    <a:schemeClr val="accent1">
                      <a:lumMod val="60000"/>
                      <a:lumOff val="40000"/>
                    </a:schemeClr>
                  </a:solidFill>
                  <a:latin typeface="Lato" panose="020F0502020204030203" pitchFamily="34" charset="0"/>
                  <a:cs typeface="Arial" panose="020B0604020202020204" pitchFamily="34" charset="0"/>
                </a:rPr>
                <a:t> to visit GitHub page and access code and additional details</a:t>
              </a:r>
              <a:endParaRPr lang="en-US" sz="4800" dirty="0">
                <a:solidFill>
                  <a:schemeClr val="accent1">
                    <a:lumMod val="60000"/>
                    <a:lumOff val="40000"/>
                  </a:schemeClr>
                </a:solidFill>
                <a:latin typeface="Lato Black" panose="020F0A02020204030203" pitchFamily="34" charset="0"/>
                <a:cs typeface="Arial" panose="020B0604020202020204" pitchFamily="34" charset="0"/>
              </a:endParaRPr>
            </a:p>
          </p:txBody>
        </p:sp>
        <p:cxnSp>
          <p:nvCxnSpPr>
            <p:cNvPr id="25" name="Straight Arrow Connector 24">
              <a:extLst>
                <a:ext uri="{FF2B5EF4-FFF2-40B4-BE49-F238E27FC236}">
                  <a16:creationId xmlns:a16="http://schemas.microsoft.com/office/drawing/2014/main" id="{74F99D74-1FE2-47E2-9103-2118C762094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8783300" y="28359819"/>
              <a:ext cx="1297464" cy="0"/>
            </a:xfrm>
            <a:prstGeom prst="straightConnector1">
              <a:avLst/>
            </a:prstGeom>
            <a:ln w="66675">
              <a:solidFill>
                <a:schemeClr val="accent1">
                  <a:lumMod val="60000"/>
                  <a:lumOff val="40000"/>
                </a:schemeClr>
              </a:solidFill>
              <a:prstDash val="sysDot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25" name="Rectangle 524">
            <a:extLst>
              <a:ext uri="{FF2B5EF4-FFF2-40B4-BE49-F238E27FC236}">
                <a16:creationId xmlns:a16="http://schemas.microsoft.com/office/drawing/2014/main" id="{4DD8B597-E83B-44EA-B4E5-8C0BE9DCC038}"/>
              </a:ext>
            </a:extLst>
          </p:cNvPr>
          <p:cNvSpPr/>
          <p:nvPr/>
        </p:nvSpPr>
        <p:spPr>
          <a:xfrm>
            <a:off x="10452640" y="29165240"/>
            <a:ext cx="3306189" cy="324492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373DDBCD-22DB-EA4B-8AC8-D2E35054E51B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38924960" y="924890"/>
            <a:ext cx="4577242" cy="1630972"/>
          </a:xfrm>
          <a:prstGeom prst="rect">
            <a:avLst/>
          </a:prstGeom>
          <a:solidFill>
            <a:schemeClr val="bg1"/>
          </a:solidFill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A3AE5D18-D728-CC4F-B982-68F511D2F884}"/>
              </a:ext>
            </a:extLst>
          </p:cNvPr>
          <p:cNvPicPr>
            <a:picLocks noChangeAspect="1"/>
          </p:cNvPicPr>
          <p:nvPr/>
        </p:nvPicPr>
        <p:blipFill rotWithShape="1"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544" r="29584"/>
          <a:stretch/>
        </p:blipFill>
        <p:spPr>
          <a:xfrm>
            <a:off x="39675053" y="8174109"/>
            <a:ext cx="3264271" cy="3936972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6FFF5DBE-88F6-F54F-A574-07C0B7B54893}"/>
              </a:ext>
            </a:extLst>
          </p:cNvPr>
          <p:cNvPicPr>
            <a:picLocks noChangeAspect="1"/>
          </p:cNvPicPr>
          <p:nvPr/>
        </p:nvPicPr>
        <p:blipFill>
          <a:blip r:embed="rId11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86094" y="29173461"/>
            <a:ext cx="3231654" cy="3231654"/>
          </a:xfrm>
          <a:prstGeom prst="rect">
            <a:avLst/>
          </a:prstGeom>
        </p:spPr>
      </p:pic>
      <p:grpSp>
        <p:nvGrpSpPr>
          <p:cNvPr id="29" name="Group 28">
            <a:extLst>
              <a:ext uri="{FF2B5EF4-FFF2-40B4-BE49-F238E27FC236}">
                <a16:creationId xmlns:a16="http://schemas.microsoft.com/office/drawing/2014/main" id="{041BCC13-4FEA-9843-86A7-5878DD2954FD}"/>
              </a:ext>
            </a:extLst>
          </p:cNvPr>
          <p:cNvGrpSpPr/>
          <p:nvPr/>
        </p:nvGrpSpPr>
        <p:grpSpPr>
          <a:xfrm>
            <a:off x="13847717" y="4606578"/>
            <a:ext cx="21999677" cy="2968543"/>
            <a:chOff x="13491839" y="18879006"/>
            <a:chExt cx="21999677" cy="2968543"/>
          </a:xfrm>
        </p:grpSpPr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CED69671-2D29-BE46-8109-BBB9A58FD4B9}"/>
                </a:ext>
              </a:extLst>
            </p:cNvPr>
            <p:cNvSpPr txBox="1"/>
            <p:nvPr/>
          </p:nvSpPr>
          <p:spPr>
            <a:xfrm>
              <a:off x="13491839" y="18879006"/>
              <a:ext cx="21999677" cy="120032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7200" dirty="0">
                  <a:solidFill>
                    <a:schemeClr val="bg1"/>
                  </a:solidFill>
                </a:rPr>
                <a:t>Ring Width = Biological Growth x Climate Response x Error</a:t>
              </a:r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6" name="Rectangle 5">
                  <a:extLst>
                    <a:ext uri="{FF2B5EF4-FFF2-40B4-BE49-F238E27FC236}">
                      <a16:creationId xmlns:a16="http://schemas.microsoft.com/office/drawing/2014/main" id="{2F7EF7CB-FE9F-BF48-B83F-3B22A90D3F31}"/>
                    </a:ext>
                  </a:extLst>
                </p:cNvPr>
                <p:cNvSpPr/>
                <p:nvPr/>
              </p:nvSpPr>
              <p:spPr>
                <a:xfrm>
                  <a:off x="13936962" y="20647220"/>
                  <a:ext cx="21109433" cy="1200329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720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𝑙𝑜𝑔</m:t>
                        </m:r>
                        <m:r>
                          <a:rPr lang="en-US" sz="7200" i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sz="7200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𝑟𝑤</m:t>
                        </m:r>
                        <m:sSub>
                          <m:sSubPr>
                            <m:ctrlPr>
                              <a:rPr lang="en-US" sz="7200" i="1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7200" i="1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𝑙</m:t>
                            </m:r>
                          </m:e>
                          <m:sub>
                            <m:r>
                              <a:rPr lang="en-US" sz="7200" i="1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𝑖𝑘𝑡</m:t>
                            </m:r>
                          </m:sub>
                        </m:sSub>
                        <m:r>
                          <a:rPr lang="en-US" sz="7200" i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)=</m:t>
                        </m:r>
                        <m:sSub>
                          <m:sSubPr>
                            <m:ctrlPr>
                              <a:rPr lang="en-US" sz="7200" i="1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7200" i="1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𝛼</m:t>
                            </m:r>
                          </m:e>
                          <m:sub>
                            <m:r>
                              <a:rPr lang="en-US" sz="7200" i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0</m:t>
                            </m:r>
                            <m:r>
                              <a:rPr lang="en-US" sz="7200" i="1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𝑖𝑘</m:t>
                            </m:r>
                          </m:sub>
                        </m:sSub>
                        <m:r>
                          <a:rPr lang="en-US" sz="7200" i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+</m:t>
                        </m:r>
                        <m:sSub>
                          <m:sSubPr>
                            <m:ctrlPr>
                              <a:rPr lang="en-US" sz="7200" i="1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7200" i="1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𝛼</m:t>
                            </m:r>
                          </m:e>
                          <m:sub>
                            <m:r>
                              <a:rPr lang="en-US" sz="7200" i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1</m:t>
                            </m:r>
                            <m:r>
                              <a:rPr lang="en-US" sz="7200" i="1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𝑖𝑘</m:t>
                            </m:r>
                          </m:sub>
                        </m:sSub>
                        <m:r>
                          <a:rPr lang="en-US" sz="7200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𝑎𝑔</m:t>
                        </m:r>
                        <m:sSub>
                          <m:sSubPr>
                            <m:ctrlPr>
                              <a:rPr lang="en-US" sz="7200" i="1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7200" i="1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𝑒</m:t>
                            </m:r>
                          </m:e>
                          <m:sub>
                            <m:r>
                              <a:rPr lang="en-US" sz="7200" i="1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𝑖𝑘𝑡</m:t>
                            </m:r>
                          </m:sub>
                        </m:sSub>
                        <m:r>
                          <a:rPr lang="en-US" sz="7200" i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+</m:t>
                        </m:r>
                        <m:sSub>
                          <m:sSubPr>
                            <m:ctrlPr>
                              <a:rPr lang="en-US" sz="7200" i="1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7200" i="1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𝛽</m:t>
                            </m:r>
                          </m:e>
                          <m:sub>
                            <m:r>
                              <a:rPr lang="en-US" sz="7200" i="1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𝑘</m:t>
                            </m:r>
                          </m:sub>
                        </m:sSub>
                        <m:r>
                          <a:rPr lang="en-US" sz="7200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𝑐𝑙𝑖𝑚𝑎𝑡</m:t>
                        </m:r>
                        <m:sSub>
                          <m:sSubPr>
                            <m:ctrlPr>
                              <a:rPr lang="en-US" sz="7200" i="1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7200" i="1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𝑒</m:t>
                            </m:r>
                          </m:e>
                          <m:sub>
                            <m:r>
                              <a:rPr lang="en-US" sz="7200" i="1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𝑡</m:t>
                            </m:r>
                          </m:sub>
                        </m:sSub>
                        <m:r>
                          <a:rPr lang="en-US" sz="7200" i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+</m:t>
                        </m:r>
                        <m:sSub>
                          <m:sSubPr>
                            <m:ctrlPr>
                              <a:rPr lang="en-US" sz="7200" i="1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7200" i="1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𝜖</m:t>
                            </m:r>
                          </m:e>
                          <m:sub>
                            <m:r>
                              <a:rPr lang="en-US" sz="7200" i="1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𝑖𝑘𝑡</m:t>
                            </m:r>
                          </m:sub>
                        </m:sSub>
                      </m:oMath>
                    </m:oMathPara>
                  </a14:m>
                  <a:endParaRPr lang="en-US" sz="7200" dirty="0">
                    <a:solidFill>
                      <a:schemeClr val="bg1"/>
                    </a:solidFill>
                  </a:endParaRPr>
                </a:p>
              </p:txBody>
            </p:sp>
          </mc:Choice>
          <mc:Fallback xmlns="">
            <p:sp>
              <p:nvSpPr>
                <p:cNvPr id="6" name="Rectangle 5">
                  <a:extLst>
                    <a:ext uri="{FF2B5EF4-FFF2-40B4-BE49-F238E27FC236}">
                      <a16:creationId xmlns:a16="http://schemas.microsoft.com/office/drawing/2014/main" id="{2F7EF7CB-FE9F-BF48-B83F-3B22A90D3F31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3936962" y="20647220"/>
                  <a:ext cx="21109433" cy="1200329"/>
                </a:xfrm>
                <a:prstGeom prst="rect">
                  <a:avLst/>
                </a:prstGeom>
                <a:blipFill>
                  <a:blip r:embed="rId13"/>
                  <a:stretch>
                    <a:fillRect l="-601" b="-27368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23" name="Right Brace 22">
              <a:extLst>
                <a:ext uri="{FF2B5EF4-FFF2-40B4-BE49-F238E27FC236}">
                  <a16:creationId xmlns:a16="http://schemas.microsoft.com/office/drawing/2014/main" id="{34EFD42A-501F-954A-BCD6-D2A7FBD4C19B}"/>
                </a:ext>
              </a:extLst>
            </p:cNvPr>
            <p:cNvSpPr/>
            <p:nvPr/>
          </p:nvSpPr>
          <p:spPr>
            <a:xfrm rot="16200000" flipV="1">
              <a:off x="22883426" y="17202154"/>
              <a:ext cx="740664" cy="6766560"/>
            </a:xfrm>
            <a:prstGeom prst="rightBrace">
              <a:avLst/>
            </a:prstGeom>
            <a:ln w="127000">
              <a:solidFill>
                <a:schemeClr val="accent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6" name="Right Brace 25">
              <a:extLst>
                <a:ext uri="{FF2B5EF4-FFF2-40B4-BE49-F238E27FC236}">
                  <a16:creationId xmlns:a16="http://schemas.microsoft.com/office/drawing/2014/main" id="{F97FC9C4-EE17-894D-829A-C01C0614E157}"/>
                </a:ext>
              </a:extLst>
            </p:cNvPr>
            <p:cNvSpPr/>
            <p:nvPr/>
          </p:nvSpPr>
          <p:spPr>
            <a:xfrm rot="16200000" flipV="1">
              <a:off x="33560068" y="19762540"/>
              <a:ext cx="741732" cy="1575384"/>
            </a:xfrm>
            <a:prstGeom prst="rightBrace">
              <a:avLst/>
            </a:prstGeom>
            <a:ln w="127000">
              <a:solidFill>
                <a:schemeClr val="accent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27" name="Right Brace 26">
              <a:extLst>
                <a:ext uri="{FF2B5EF4-FFF2-40B4-BE49-F238E27FC236}">
                  <a16:creationId xmlns:a16="http://schemas.microsoft.com/office/drawing/2014/main" id="{95D8C524-4473-A547-A42C-1FD0F48AB718}"/>
                </a:ext>
              </a:extLst>
            </p:cNvPr>
            <p:cNvSpPr/>
            <p:nvPr/>
          </p:nvSpPr>
          <p:spPr>
            <a:xfrm rot="16200000" flipV="1">
              <a:off x="29702861" y="18321388"/>
              <a:ext cx="741733" cy="4504012"/>
            </a:xfrm>
            <a:prstGeom prst="rightBrace">
              <a:avLst/>
            </a:prstGeom>
            <a:ln w="127000">
              <a:solidFill>
                <a:schemeClr val="accent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Right Brace 27">
              <a:extLst>
                <a:ext uri="{FF2B5EF4-FFF2-40B4-BE49-F238E27FC236}">
                  <a16:creationId xmlns:a16="http://schemas.microsoft.com/office/drawing/2014/main" id="{109417AC-DE7F-D041-ABBE-E9ED3EB861A8}"/>
                </a:ext>
              </a:extLst>
            </p:cNvPr>
            <p:cNvSpPr/>
            <p:nvPr/>
          </p:nvSpPr>
          <p:spPr>
            <a:xfrm rot="16200000" flipV="1">
              <a:off x="16098888" y="18321228"/>
              <a:ext cx="741736" cy="4531865"/>
            </a:xfrm>
            <a:prstGeom prst="rightBrace">
              <a:avLst/>
            </a:prstGeom>
            <a:ln w="127000">
              <a:solidFill>
                <a:schemeClr val="accent1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aphicFrame>
        <p:nvGraphicFramePr>
          <p:cNvPr id="24" name="Table 23">
            <a:extLst>
              <a:ext uri="{FF2B5EF4-FFF2-40B4-BE49-F238E27FC236}">
                <a16:creationId xmlns:a16="http://schemas.microsoft.com/office/drawing/2014/main" id="{9A3881AF-2128-224F-AAF6-F6737947013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95987084"/>
              </p:ext>
            </p:extLst>
          </p:nvPr>
        </p:nvGraphicFramePr>
        <p:xfrm>
          <a:off x="39878812" y="13173918"/>
          <a:ext cx="9144000" cy="454345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90530">
                  <a:extLst>
                    <a:ext uri="{9D8B030D-6E8A-4147-A177-3AD203B41FA5}">
                      <a16:colId xmlns:a16="http://schemas.microsoft.com/office/drawing/2014/main" val="3648223570"/>
                    </a:ext>
                  </a:extLst>
                </a:gridCol>
                <a:gridCol w="2081470">
                  <a:extLst>
                    <a:ext uri="{9D8B030D-6E8A-4147-A177-3AD203B41FA5}">
                      <a16:colId xmlns:a16="http://schemas.microsoft.com/office/drawing/2014/main" val="1556497336"/>
                    </a:ext>
                  </a:extLst>
                </a:gridCol>
                <a:gridCol w="2286000">
                  <a:extLst>
                    <a:ext uri="{9D8B030D-6E8A-4147-A177-3AD203B41FA5}">
                      <a16:colId xmlns:a16="http://schemas.microsoft.com/office/drawing/2014/main" val="3427932598"/>
                    </a:ext>
                  </a:extLst>
                </a:gridCol>
                <a:gridCol w="2286000">
                  <a:extLst>
                    <a:ext uri="{9D8B030D-6E8A-4147-A177-3AD203B41FA5}">
                      <a16:colId xmlns:a16="http://schemas.microsoft.com/office/drawing/2014/main" val="3862053941"/>
                    </a:ext>
                  </a:extLst>
                </a:gridCol>
              </a:tblGrid>
              <a:tr h="857512">
                <a:tc>
                  <a:txBody>
                    <a:bodyPr/>
                    <a:lstStyle/>
                    <a:p>
                      <a:r>
                        <a:rPr lang="en-US" sz="2800" dirty="0"/>
                        <a:t>Detrending</a:t>
                      </a:r>
                    </a:p>
                  </a:txBody>
                  <a:tcPr marT="91440">
                    <a:solidFill>
                      <a:schemeClr val="accent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Climate</a:t>
                      </a:r>
                    </a:p>
                  </a:txBody>
                  <a:tcPr marT="91440">
                    <a:solidFill>
                      <a:schemeClr val="accent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Climate Relationship</a:t>
                      </a:r>
                    </a:p>
                  </a:txBody>
                  <a:tcPr marT="91440">
                    <a:solidFill>
                      <a:schemeClr val="accent1">
                        <a:lumMod val="5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Error</a:t>
                      </a:r>
                    </a:p>
                  </a:txBody>
                  <a:tcPr marT="91440">
                    <a:solidFill>
                      <a:schemeClr val="accent1">
                        <a:lumMod val="5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84360836"/>
                  </a:ext>
                </a:extLst>
              </a:tr>
              <a:tr h="535330">
                <a:tc>
                  <a:txBody>
                    <a:bodyPr/>
                    <a:lstStyle/>
                    <a:p>
                      <a:r>
                        <a:rPr lang="en-US" sz="2400" dirty="0" err="1"/>
                        <a:t>NegExp</a:t>
                      </a:r>
                      <a:endParaRPr lang="en-US" sz="2400" dirty="0"/>
                    </a:p>
                  </a:txBody>
                  <a:tcPr marT="91440"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Stable</a:t>
                      </a:r>
                    </a:p>
                  </a:txBody>
                  <a:tcPr marT="91440"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Linear</a:t>
                      </a:r>
                    </a:p>
                  </a:txBody>
                  <a:tcPr marT="91440"/>
                </a:tc>
                <a:tc>
                  <a:txBody>
                    <a:bodyPr/>
                    <a:lstStyle/>
                    <a:p>
                      <a:r>
                        <a:rPr lang="en-US" sz="2400" dirty="0" err="1"/>
                        <a:t>iid</a:t>
                      </a:r>
                      <a:endParaRPr lang="en-US" sz="2400" dirty="0"/>
                    </a:p>
                  </a:txBody>
                  <a:tcPr marT="91440"/>
                </a:tc>
                <a:extLst>
                  <a:ext uri="{0D108BD9-81ED-4DB2-BD59-A6C34878D82A}">
                    <a16:rowId xmlns:a16="http://schemas.microsoft.com/office/drawing/2014/main" val="3358972484"/>
                  </a:ext>
                </a:extLst>
              </a:tr>
              <a:tr h="435352">
                <a:tc>
                  <a:txBody>
                    <a:bodyPr/>
                    <a:lstStyle/>
                    <a:p>
                      <a:r>
                        <a:rPr lang="en-US" sz="2400" dirty="0"/>
                        <a:t>Mean</a:t>
                      </a:r>
                    </a:p>
                  </a:txBody>
                  <a:tcPr marT="91440"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Spline (25-yr)</a:t>
                      </a:r>
                    </a:p>
                  </a:txBody>
                  <a:tcPr marT="91440"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Piecewise linear</a:t>
                      </a:r>
                    </a:p>
                  </a:txBody>
                  <a:tcPr marT="91440"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Vary by tree</a:t>
                      </a:r>
                    </a:p>
                  </a:txBody>
                  <a:tcPr marT="91440"/>
                </a:tc>
                <a:extLst>
                  <a:ext uri="{0D108BD9-81ED-4DB2-BD59-A6C34878D82A}">
                    <a16:rowId xmlns:a16="http://schemas.microsoft.com/office/drawing/2014/main" val="820038201"/>
                  </a:ext>
                </a:extLst>
              </a:tr>
              <a:tr h="435352">
                <a:tc>
                  <a:txBody>
                    <a:bodyPr/>
                    <a:lstStyle/>
                    <a:p>
                      <a:r>
                        <a:rPr lang="en-US" sz="2400" dirty="0"/>
                        <a:t>2/3 cubic spline</a:t>
                      </a:r>
                    </a:p>
                  </a:txBody>
                  <a:tcPr marT="91440"/>
                </a:tc>
                <a:tc>
                  <a:txBody>
                    <a:bodyPr/>
                    <a:lstStyle/>
                    <a:p>
                      <a:endParaRPr lang="en-US" sz="2400" dirty="0"/>
                    </a:p>
                  </a:txBody>
                  <a:tcPr marT="91440"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Change point</a:t>
                      </a:r>
                    </a:p>
                  </a:txBody>
                  <a:tcPr marT="91440"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Vary by species</a:t>
                      </a:r>
                    </a:p>
                  </a:txBody>
                  <a:tcPr marT="91440"/>
                </a:tc>
                <a:extLst>
                  <a:ext uri="{0D108BD9-81ED-4DB2-BD59-A6C34878D82A}">
                    <a16:rowId xmlns:a16="http://schemas.microsoft.com/office/drawing/2014/main" val="755082590"/>
                  </a:ext>
                </a:extLst>
              </a:tr>
              <a:tr h="435352">
                <a:tc>
                  <a:txBody>
                    <a:bodyPr/>
                    <a:lstStyle/>
                    <a:p>
                      <a:r>
                        <a:rPr lang="en-US" sz="2400" dirty="0" err="1"/>
                        <a:t>Hugershoff</a:t>
                      </a:r>
                      <a:endParaRPr lang="en-US" sz="2400" dirty="0"/>
                    </a:p>
                  </a:txBody>
                  <a:tcPr marT="91440"/>
                </a:tc>
                <a:tc>
                  <a:txBody>
                    <a:bodyPr/>
                    <a:lstStyle/>
                    <a:p>
                      <a:endParaRPr lang="en-US" sz="2400"/>
                    </a:p>
                  </a:txBody>
                  <a:tcPr marT="91440"/>
                </a:tc>
                <a:tc>
                  <a:txBody>
                    <a:bodyPr/>
                    <a:lstStyle/>
                    <a:p>
                      <a:endParaRPr lang="en-US" sz="2400" dirty="0"/>
                    </a:p>
                  </a:txBody>
                  <a:tcPr marT="91440"/>
                </a:tc>
                <a:tc>
                  <a:txBody>
                    <a:bodyPr/>
                    <a:lstStyle/>
                    <a:p>
                      <a:r>
                        <a:rPr lang="en-US" sz="2400" dirty="0"/>
                        <a:t>AR1</a:t>
                      </a:r>
                    </a:p>
                  </a:txBody>
                  <a:tcPr marT="91440"/>
                </a:tc>
                <a:extLst>
                  <a:ext uri="{0D108BD9-81ED-4DB2-BD59-A6C34878D82A}">
                    <a16:rowId xmlns:a16="http://schemas.microsoft.com/office/drawing/2014/main" val="4020043758"/>
                  </a:ext>
                </a:extLst>
              </a:tr>
              <a:tr h="435352">
                <a:tc>
                  <a:txBody>
                    <a:bodyPr/>
                    <a:lstStyle/>
                    <a:p>
                      <a:r>
                        <a:rPr lang="en-US" sz="2400" dirty="0"/>
                        <a:t>RCS</a:t>
                      </a:r>
                    </a:p>
                  </a:txBody>
                  <a:tcPr marT="91440"/>
                </a:tc>
                <a:tc>
                  <a:txBody>
                    <a:bodyPr/>
                    <a:lstStyle/>
                    <a:p>
                      <a:endParaRPr lang="en-US" sz="2400"/>
                    </a:p>
                  </a:txBody>
                  <a:tcPr marT="91440"/>
                </a:tc>
                <a:tc>
                  <a:txBody>
                    <a:bodyPr/>
                    <a:lstStyle/>
                    <a:p>
                      <a:endParaRPr lang="en-US" sz="2400" dirty="0"/>
                    </a:p>
                  </a:txBody>
                  <a:tcPr marT="91440"/>
                </a:tc>
                <a:tc>
                  <a:txBody>
                    <a:bodyPr/>
                    <a:lstStyle/>
                    <a:p>
                      <a:endParaRPr lang="en-US" sz="2400" dirty="0"/>
                    </a:p>
                  </a:txBody>
                  <a:tcPr marT="91440"/>
                </a:tc>
                <a:extLst>
                  <a:ext uri="{0D108BD9-81ED-4DB2-BD59-A6C34878D82A}">
                    <a16:rowId xmlns:a16="http://schemas.microsoft.com/office/drawing/2014/main" val="3379938656"/>
                  </a:ext>
                </a:extLst>
              </a:tr>
              <a:tr h="435352">
                <a:tc>
                  <a:txBody>
                    <a:bodyPr/>
                    <a:lstStyle/>
                    <a:p>
                      <a:r>
                        <a:rPr lang="en-US" sz="2400" dirty="0" err="1"/>
                        <a:t>NegExp</a:t>
                      </a:r>
                      <a:r>
                        <a:rPr lang="en-US" sz="2400" dirty="0"/>
                        <a:t>-RCS</a:t>
                      </a:r>
                    </a:p>
                  </a:txBody>
                  <a:tcPr marT="91440"/>
                </a:tc>
                <a:tc>
                  <a:txBody>
                    <a:bodyPr/>
                    <a:lstStyle/>
                    <a:p>
                      <a:endParaRPr lang="en-US" sz="2400"/>
                    </a:p>
                  </a:txBody>
                  <a:tcPr marT="91440"/>
                </a:tc>
                <a:tc>
                  <a:txBody>
                    <a:bodyPr/>
                    <a:lstStyle/>
                    <a:p>
                      <a:endParaRPr lang="en-US" sz="2400" dirty="0"/>
                    </a:p>
                  </a:txBody>
                  <a:tcPr marT="91440"/>
                </a:tc>
                <a:tc>
                  <a:txBody>
                    <a:bodyPr/>
                    <a:lstStyle/>
                    <a:p>
                      <a:endParaRPr lang="en-US" sz="2400" dirty="0"/>
                    </a:p>
                  </a:txBody>
                  <a:tcPr marT="91440"/>
                </a:tc>
                <a:extLst>
                  <a:ext uri="{0D108BD9-81ED-4DB2-BD59-A6C34878D82A}">
                    <a16:rowId xmlns:a16="http://schemas.microsoft.com/office/drawing/2014/main" val="1021453636"/>
                  </a:ext>
                </a:extLst>
              </a:tr>
              <a:tr h="435352">
                <a:tc>
                  <a:txBody>
                    <a:bodyPr/>
                    <a:lstStyle/>
                    <a:p>
                      <a:r>
                        <a:rPr lang="en-US" sz="2400" dirty="0"/>
                        <a:t>Partial pooled</a:t>
                      </a:r>
                    </a:p>
                  </a:txBody>
                  <a:tcPr marT="91440"/>
                </a:tc>
                <a:tc>
                  <a:txBody>
                    <a:bodyPr/>
                    <a:lstStyle/>
                    <a:p>
                      <a:endParaRPr lang="en-US" sz="2400" dirty="0"/>
                    </a:p>
                  </a:txBody>
                  <a:tcPr marT="91440"/>
                </a:tc>
                <a:tc>
                  <a:txBody>
                    <a:bodyPr/>
                    <a:lstStyle/>
                    <a:p>
                      <a:endParaRPr lang="en-US" sz="2400" dirty="0"/>
                    </a:p>
                  </a:txBody>
                  <a:tcPr marT="91440"/>
                </a:tc>
                <a:tc>
                  <a:txBody>
                    <a:bodyPr/>
                    <a:lstStyle/>
                    <a:p>
                      <a:endParaRPr lang="en-US" sz="2400" dirty="0"/>
                    </a:p>
                  </a:txBody>
                  <a:tcPr marT="91440"/>
                </a:tc>
                <a:extLst>
                  <a:ext uri="{0D108BD9-81ED-4DB2-BD59-A6C34878D82A}">
                    <a16:rowId xmlns:a16="http://schemas.microsoft.com/office/drawing/2014/main" val="2194721385"/>
                  </a:ext>
                </a:extLst>
              </a:tr>
            </a:tbl>
          </a:graphicData>
        </a:graphic>
      </p:graphicFrame>
      <p:grpSp>
        <p:nvGrpSpPr>
          <p:cNvPr id="43" name="Group 42">
            <a:extLst>
              <a:ext uri="{FF2B5EF4-FFF2-40B4-BE49-F238E27FC236}">
                <a16:creationId xmlns:a16="http://schemas.microsoft.com/office/drawing/2014/main" id="{47FBE929-F6F8-554F-9DE5-3EEB805EAF9C}"/>
              </a:ext>
            </a:extLst>
          </p:cNvPr>
          <p:cNvGrpSpPr/>
          <p:nvPr/>
        </p:nvGrpSpPr>
        <p:grpSpPr>
          <a:xfrm>
            <a:off x="15237727" y="22369457"/>
            <a:ext cx="19864894" cy="4509316"/>
            <a:chOff x="16106807" y="21261872"/>
            <a:chExt cx="21403228" cy="5686159"/>
          </a:xfrm>
        </p:grpSpPr>
        <p:grpSp>
          <p:nvGrpSpPr>
            <p:cNvPr id="33" name="Group 32">
              <a:extLst>
                <a:ext uri="{FF2B5EF4-FFF2-40B4-BE49-F238E27FC236}">
                  <a16:creationId xmlns:a16="http://schemas.microsoft.com/office/drawing/2014/main" id="{40C4E26E-74F8-F247-9EF4-FE120CD2B2E3}"/>
                </a:ext>
              </a:extLst>
            </p:cNvPr>
            <p:cNvGrpSpPr/>
            <p:nvPr/>
          </p:nvGrpSpPr>
          <p:grpSpPr>
            <a:xfrm>
              <a:off x="30499635" y="21261874"/>
              <a:ext cx="7010400" cy="5686157"/>
              <a:chOff x="30808087" y="22860000"/>
              <a:chExt cx="7010400" cy="5686157"/>
            </a:xfrm>
          </p:grpSpPr>
          <p:pic>
            <p:nvPicPr>
              <p:cNvPr id="31" name="Picture 30">
                <a:extLst>
                  <a:ext uri="{FF2B5EF4-FFF2-40B4-BE49-F238E27FC236}">
                    <a16:creationId xmlns:a16="http://schemas.microsoft.com/office/drawing/2014/main" id="{0DDF6771-ABA1-A54B-BE2D-74C9D00A68B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30808087" y="23402657"/>
                <a:ext cx="7010400" cy="5143500"/>
              </a:xfrm>
              <a:prstGeom prst="rect">
                <a:avLst/>
              </a:prstGeom>
            </p:spPr>
          </p:pic>
          <p:sp>
            <p:nvSpPr>
              <p:cNvPr id="32" name="TextBox 31">
                <a:extLst>
                  <a:ext uri="{FF2B5EF4-FFF2-40B4-BE49-F238E27FC236}">
                    <a16:creationId xmlns:a16="http://schemas.microsoft.com/office/drawing/2014/main" id="{CEA87611-F402-5A42-9C30-45B7187DF97F}"/>
                  </a:ext>
                </a:extLst>
              </p:cNvPr>
              <p:cNvSpPr txBox="1"/>
              <p:nvPr/>
            </p:nvSpPr>
            <p:spPr>
              <a:xfrm>
                <a:off x="30808087" y="22860000"/>
                <a:ext cx="7010400" cy="659770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sz="2800" dirty="0"/>
                  <a:t>NM: </a:t>
                </a:r>
                <a:r>
                  <a:rPr lang="en-US" sz="2800" dirty="0" err="1"/>
                  <a:t>NegExp</a:t>
                </a:r>
                <a:r>
                  <a:rPr lang="en-US" sz="2800" dirty="0"/>
                  <a:t> detrend with 25-yr spline</a:t>
                </a:r>
              </a:p>
            </p:txBody>
          </p:sp>
        </p:grpSp>
        <p:grpSp>
          <p:nvGrpSpPr>
            <p:cNvPr id="47" name="Group 46">
              <a:extLst>
                <a:ext uri="{FF2B5EF4-FFF2-40B4-BE49-F238E27FC236}">
                  <a16:creationId xmlns:a16="http://schemas.microsoft.com/office/drawing/2014/main" id="{AAC9C1F0-6C62-3949-9362-4DD42D528705}"/>
                </a:ext>
              </a:extLst>
            </p:cNvPr>
            <p:cNvGrpSpPr/>
            <p:nvPr/>
          </p:nvGrpSpPr>
          <p:grpSpPr>
            <a:xfrm>
              <a:off x="23304653" y="21261873"/>
              <a:ext cx="7010400" cy="5686158"/>
              <a:chOff x="23304653" y="21261873"/>
              <a:chExt cx="7010400" cy="5686158"/>
            </a:xfrm>
          </p:grpSpPr>
          <p:sp>
            <p:nvSpPr>
              <p:cNvPr id="36" name="TextBox 35">
                <a:extLst>
                  <a:ext uri="{FF2B5EF4-FFF2-40B4-BE49-F238E27FC236}">
                    <a16:creationId xmlns:a16="http://schemas.microsoft.com/office/drawing/2014/main" id="{0F9DEAB2-808B-E34F-8A3E-98C1BEFBF62E}"/>
                  </a:ext>
                </a:extLst>
              </p:cNvPr>
              <p:cNvSpPr txBox="1"/>
              <p:nvPr/>
            </p:nvSpPr>
            <p:spPr>
              <a:xfrm>
                <a:off x="23304653" y="21261873"/>
                <a:ext cx="7010400" cy="659770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sz="2800" dirty="0"/>
                  <a:t>NM: </a:t>
                </a:r>
                <a:r>
                  <a:rPr lang="en-US" sz="2800" dirty="0" err="1"/>
                  <a:t>NegExp</a:t>
                </a:r>
                <a:r>
                  <a:rPr lang="en-US" sz="2800" dirty="0"/>
                  <a:t> detrend with changepoint</a:t>
                </a:r>
              </a:p>
            </p:txBody>
          </p:sp>
          <p:pic>
            <p:nvPicPr>
              <p:cNvPr id="37" name="Picture 36">
                <a:extLst>
                  <a:ext uri="{FF2B5EF4-FFF2-40B4-BE49-F238E27FC236}">
                    <a16:creationId xmlns:a16="http://schemas.microsoft.com/office/drawing/2014/main" id="{EACC63CB-D0A9-374E-AC78-5D9D5312453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3304653" y="21804531"/>
                <a:ext cx="7010400" cy="5143500"/>
              </a:xfrm>
              <a:prstGeom prst="rect">
                <a:avLst/>
              </a:prstGeom>
            </p:spPr>
          </p:pic>
        </p:grpSp>
        <p:grpSp>
          <p:nvGrpSpPr>
            <p:cNvPr id="45" name="Group 44">
              <a:extLst>
                <a:ext uri="{FF2B5EF4-FFF2-40B4-BE49-F238E27FC236}">
                  <a16:creationId xmlns:a16="http://schemas.microsoft.com/office/drawing/2014/main" id="{20E1916C-778E-AC4A-94D7-7D9ACBEE93BE}"/>
                </a:ext>
              </a:extLst>
            </p:cNvPr>
            <p:cNvGrpSpPr/>
            <p:nvPr/>
          </p:nvGrpSpPr>
          <p:grpSpPr>
            <a:xfrm>
              <a:off x="16106807" y="21261872"/>
              <a:ext cx="7010400" cy="5686159"/>
              <a:chOff x="15360446" y="21261872"/>
              <a:chExt cx="7010400" cy="5686159"/>
            </a:xfrm>
          </p:grpSpPr>
          <p:sp>
            <p:nvSpPr>
              <p:cNvPr id="39" name="TextBox 38">
                <a:extLst>
                  <a:ext uri="{FF2B5EF4-FFF2-40B4-BE49-F238E27FC236}">
                    <a16:creationId xmlns:a16="http://schemas.microsoft.com/office/drawing/2014/main" id="{60958F6C-E888-2C4A-B175-1792BC180247}"/>
                  </a:ext>
                </a:extLst>
              </p:cNvPr>
              <p:cNvSpPr txBox="1"/>
              <p:nvPr/>
            </p:nvSpPr>
            <p:spPr>
              <a:xfrm>
                <a:off x="15360446" y="21261872"/>
                <a:ext cx="7010400" cy="542657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sz="2800" dirty="0"/>
                  <a:t>NM: </a:t>
                </a:r>
                <a:r>
                  <a:rPr lang="en-US" sz="2800" dirty="0" err="1"/>
                  <a:t>NegExp</a:t>
                </a:r>
                <a:r>
                  <a:rPr lang="en-US" sz="2800" dirty="0"/>
                  <a:t> detrend with linear relationship</a:t>
                </a:r>
              </a:p>
            </p:txBody>
          </p:sp>
          <p:pic>
            <p:nvPicPr>
              <p:cNvPr id="40" name="Picture 39">
                <a:extLst>
                  <a:ext uri="{FF2B5EF4-FFF2-40B4-BE49-F238E27FC236}">
                    <a16:creationId xmlns:a16="http://schemas.microsoft.com/office/drawing/2014/main" id="{D63A3517-EA78-5F45-B0E6-C6972E31963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5360446" y="21804531"/>
                <a:ext cx="7010400" cy="5143500"/>
              </a:xfrm>
              <a:prstGeom prst="rect">
                <a:avLst/>
              </a:prstGeom>
            </p:spPr>
          </p:pic>
        </p:grpSp>
      </p:grpSp>
      <p:pic>
        <p:nvPicPr>
          <p:cNvPr id="30" name="Picture 29">
            <a:extLst>
              <a:ext uri="{FF2B5EF4-FFF2-40B4-BE49-F238E27FC236}">
                <a16:creationId xmlns:a16="http://schemas.microsoft.com/office/drawing/2014/main" id="{CD1F9057-9D82-1340-801E-B630A26840FD}"/>
              </a:ext>
            </a:extLst>
          </p:cNvPr>
          <p:cNvPicPr>
            <a:picLocks noChangeAspect="1"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675054" y="18076313"/>
            <a:ext cx="4217467" cy="3163100"/>
          </a:xfrm>
          <a:prstGeom prst="rect">
            <a:avLst/>
          </a:prstGeom>
        </p:spPr>
      </p:pic>
      <p:grpSp>
        <p:nvGrpSpPr>
          <p:cNvPr id="41" name="Group 40">
            <a:extLst>
              <a:ext uri="{FF2B5EF4-FFF2-40B4-BE49-F238E27FC236}">
                <a16:creationId xmlns:a16="http://schemas.microsoft.com/office/drawing/2014/main" id="{EA4266AE-3D10-AF49-97D3-562A958D6CE0}"/>
              </a:ext>
            </a:extLst>
          </p:cNvPr>
          <p:cNvGrpSpPr/>
          <p:nvPr/>
        </p:nvGrpSpPr>
        <p:grpSpPr>
          <a:xfrm>
            <a:off x="39442693" y="21323678"/>
            <a:ext cx="9713645" cy="8072676"/>
            <a:chOff x="12476899" y="7531682"/>
            <a:chExt cx="14176444" cy="11499268"/>
          </a:xfrm>
        </p:grpSpPr>
        <p:grpSp>
          <p:nvGrpSpPr>
            <p:cNvPr id="48" name="Group 47">
              <a:extLst>
                <a:ext uri="{FF2B5EF4-FFF2-40B4-BE49-F238E27FC236}">
                  <a16:creationId xmlns:a16="http://schemas.microsoft.com/office/drawing/2014/main" id="{4F4AF618-E257-6547-85A6-9CF762D9209F}"/>
                </a:ext>
              </a:extLst>
            </p:cNvPr>
            <p:cNvGrpSpPr/>
            <p:nvPr/>
          </p:nvGrpSpPr>
          <p:grpSpPr>
            <a:xfrm>
              <a:off x="19642943" y="13344791"/>
              <a:ext cx="7010400" cy="5686159"/>
              <a:chOff x="21183600" y="13344791"/>
              <a:chExt cx="7010400" cy="5686159"/>
            </a:xfrm>
          </p:grpSpPr>
          <p:pic>
            <p:nvPicPr>
              <p:cNvPr id="42" name="Picture 41">
                <a:extLst>
                  <a:ext uri="{FF2B5EF4-FFF2-40B4-BE49-F238E27FC236}">
                    <a16:creationId xmlns:a16="http://schemas.microsoft.com/office/drawing/2014/main" id="{9AC73E57-9AE4-6A4D-BD84-8BB0D77CAB7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8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1183600" y="13887450"/>
                <a:ext cx="7010400" cy="5143500"/>
              </a:xfrm>
              <a:prstGeom prst="rect">
                <a:avLst/>
              </a:prstGeom>
            </p:spPr>
          </p:pic>
          <p:sp>
            <p:nvSpPr>
              <p:cNvPr id="46" name="TextBox 45">
                <a:extLst>
                  <a:ext uri="{FF2B5EF4-FFF2-40B4-BE49-F238E27FC236}">
                    <a16:creationId xmlns:a16="http://schemas.microsoft.com/office/drawing/2014/main" id="{2AE17F3C-561B-3342-934D-46301248D2E3}"/>
                  </a:ext>
                </a:extLst>
              </p:cNvPr>
              <p:cNvSpPr txBox="1"/>
              <p:nvPr/>
            </p:nvSpPr>
            <p:spPr>
              <a:xfrm>
                <a:off x="21183600" y="13344791"/>
                <a:ext cx="7010400" cy="1359095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800" dirty="0"/>
                  <a:t>Torne: </a:t>
                </a:r>
                <a:r>
                  <a:rPr lang="en-US" sz="2800" dirty="0" err="1"/>
                  <a:t>NegExp</a:t>
                </a:r>
                <a:r>
                  <a:rPr lang="en-US" sz="2800" dirty="0"/>
                  <a:t>-RCS with 25-yr spline</a:t>
                </a:r>
              </a:p>
            </p:txBody>
          </p:sp>
        </p:grpSp>
        <p:grpSp>
          <p:nvGrpSpPr>
            <p:cNvPr id="49" name="Group 48">
              <a:extLst>
                <a:ext uri="{FF2B5EF4-FFF2-40B4-BE49-F238E27FC236}">
                  <a16:creationId xmlns:a16="http://schemas.microsoft.com/office/drawing/2014/main" id="{B4AF1C93-2217-E94C-B6BE-97DA43050B7A}"/>
                </a:ext>
              </a:extLst>
            </p:cNvPr>
            <p:cNvGrpSpPr/>
            <p:nvPr/>
          </p:nvGrpSpPr>
          <p:grpSpPr>
            <a:xfrm>
              <a:off x="19642943" y="7531682"/>
              <a:ext cx="7010400" cy="5690352"/>
              <a:chOff x="29999968" y="13344791"/>
              <a:chExt cx="7010400" cy="5690352"/>
            </a:xfrm>
          </p:grpSpPr>
          <p:pic>
            <p:nvPicPr>
              <p:cNvPr id="44" name="Picture 43">
                <a:extLst>
                  <a:ext uri="{FF2B5EF4-FFF2-40B4-BE49-F238E27FC236}">
                    <a16:creationId xmlns:a16="http://schemas.microsoft.com/office/drawing/2014/main" id="{4BE1EE1A-C577-CB48-9C98-1B007D7EF2B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9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9999968" y="13891643"/>
                <a:ext cx="7010400" cy="5143500"/>
              </a:xfrm>
              <a:prstGeom prst="rect">
                <a:avLst/>
              </a:prstGeom>
            </p:spPr>
          </p:pic>
          <p:sp>
            <p:nvSpPr>
              <p:cNvPr id="50" name="TextBox 49">
                <a:extLst>
                  <a:ext uri="{FF2B5EF4-FFF2-40B4-BE49-F238E27FC236}">
                    <a16:creationId xmlns:a16="http://schemas.microsoft.com/office/drawing/2014/main" id="{1A9294AA-3387-7148-958F-79C3C27E3401}"/>
                  </a:ext>
                </a:extLst>
              </p:cNvPr>
              <p:cNvSpPr txBox="1"/>
              <p:nvPr/>
            </p:nvSpPr>
            <p:spPr>
              <a:xfrm>
                <a:off x="29999968" y="13344791"/>
                <a:ext cx="7010400" cy="1352097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800" dirty="0"/>
                  <a:t>Torne: </a:t>
                </a:r>
                <a:r>
                  <a:rPr lang="en-US" sz="2800" dirty="0" err="1"/>
                  <a:t>NegExp</a:t>
                </a:r>
                <a:r>
                  <a:rPr lang="en-US" sz="2800" dirty="0"/>
                  <a:t> detrend with changepoint</a:t>
                </a:r>
              </a:p>
            </p:txBody>
          </p:sp>
        </p:grpSp>
        <p:grpSp>
          <p:nvGrpSpPr>
            <p:cNvPr id="53" name="Group 52">
              <a:extLst>
                <a:ext uri="{FF2B5EF4-FFF2-40B4-BE49-F238E27FC236}">
                  <a16:creationId xmlns:a16="http://schemas.microsoft.com/office/drawing/2014/main" id="{E486218F-5279-4849-A8B4-3885AE7DBE9B}"/>
                </a:ext>
              </a:extLst>
            </p:cNvPr>
            <p:cNvGrpSpPr/>
            <p:nvPr/>
          </p:nvGrpSpPr>
          <p:grpSpPr>
            <a:xfrm>
              <a:off x="12476899" y="13344791"/>
              <a:ext cx="7010400" cy="5686159"/>
              <a:chOff x="12476899" y="13344791"/>
              <a:chExt cx="7010400" cy="5686159"/>
            </a:xfrm>
          </p:grpSpPr>
          <p:pic>
            <p:nvPicPr>
              <p:cNvPr id="52" name="Picture 51">
                <a:extLst>
                  <a:ext uri="{FF2B5EF4-FFF2-40B4-BE49-F238E27FC236}">
                    <a16:creationId xmlns:a16="http://schemas.microsoft.com/office/drawing/2014/main" id="{995D6408-1832-1D47-9B61-21AFBDD4648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0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2476899" y="13887450"/>
                <a:ext cx="7010400" cy="5143500"/>
              </a:xfrm>
              <a:prstGeom prst="rect">
                <a:avLst/>
              </a:prstGeom>
            </p:spPr>
          </p:pic>
          <p:sp>
            <p:nvSpPr>
              <p:cNvPr id="54" name="TextBox 53">
                <a:extLst>
                  <a:ext uri="{FF2B5EF4-FFF2-40B4-BE49-F238E27FC236}">
                    <a16:creationId xmlns:a16="http://schemas.microsoft.com/office/drawing/2014/main" id="{93747236-4C02-C644-92AB-6416AE3CD718}"/>
                  </a:ext>
                </a:extLst>
              </p:cNvPr>
              <p:cNvSpPr txBox="1"/>
              <p:nvPr/>
            </p:nvSpPr>
            <p:spPr>
              <a:xfrm>
                <a:off x="12476899" y="13344791"/>
                <a:ext cx="7010400" cy="1352097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800" dirty="0"/>
                  <a:t>Torne: </a:t>
                </a:r>
                <a:r>
                  <a:rPr lang="en-US" sz="2800" dirty="0" err="1"/>
                  <a:t>NegExp</a:t>
                </a:r>
                <a:r>
                  <a:rPr lang="en-US" sz="2800" dirty="0"/>
                  <a:t> detrend with 25-yr spline</a:t>
                </a:r>
              </a:p>
            </p:txBody>
          </p:sp>
        </p:grpSp>
        <p:grpSp>
          <p:nvGrpSpPr>
            <p:cNvPr id="38" name="Group 37">
              <a:extLst>
                <a:ext uri="{FF2B5EF4-FFF2-40B4-BE49-F238E27FC236}">
                  <a16:creationId xmlns:a16="http://schemas.microsoft.com/office/drawing/2014/main" id="{69968235-0C49-3041-9A4E-FA3A74668F9A}"/>
                </a:ext>
              </a:extLst>
            </p:cNvPr>
            <p:cNvGrpSpPr/>
            <p:nvPr/>
          </p:nvGrpSpPr>
          <p:grpSpPr>
            <a:xfrm>
              <a:off x="12476899" y="7534406"/>
              <a:ext cx="7010400" cy="5687628"/>
              <a:chOff x="4746507" y="13359961"/>
              <a:chExt cx="7010400" cy="5687628"/>
            </a:xfrm>
          </p:grpSpPr>
          <p:pic>
            <p:nvPicPr>
              <p:cNvPr id="35" name="Picture 34">
                <a:extLst>
                  <a:ext uri="{FF2B5EF4-FFF2-40B4-BE49-F238E27FC236}">
                    <a16:creationId xmlns:a16="http://schemas.microsoft.com/office/drawing/2014/main" id="{0FA0ECE9-56A5-B444-A6A2-5DDD20B90DB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1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4746507" y="13904089"/>
                <a:ext cx="7010400" cy="5143500"/>
              </a:xfrm>
              <a:prstGeom prst="rect">
                <a:avLst/>
              </a:prstGeom>
            </p:spPr>
          </p:pic>
          <p:sp>
            <p:nvSpPr>
              <p:cNvPr id="55" name="TextBox 54">
                <a:extLst>
                  <a:ext uri="{FF2B5EF4-FFF2-40B4-BE49-F238E27FC236}">
                    <a16:creationId xmlns:a16="http://schemas.microsoft.com/office/drawing/2014/main" id="{F58B7479-3F8B-4642-8559-1F51FF030EB1}"/>
                  </a:ext>
                </a:extLst>
              </p:cNvPr>
              <p:cNvSpPr txBox="1"/>
              <p:nvPr/>
            </p:nvSpPr>
            <p:spPr>
              <a:xfrm>
                <a:off x="4746507" y="13359961"/>
                <a:ext cx="7010400" cy="1352097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800" dirty="0"/>
                  <a:t>Torne: Spline detrend with linear relationship</a:t>
                </a:r>
              </a:p>
            </p:txBody>
          </p:sp>
        </p:grpSp>
      </p:grpSp>
      <p:graphicFrame>
        <p:nvGraphicFramePr>
          <p:cNvPr id="56" name="Table 55">
            <a:extLst>
              <a:ext uri="{FF2B5EF4-FFF2-40B4-BE49-F238E27FC236}">
                <a16:creationId xmlns:a16="http://schemas.microsoft.com/office/drawing/2014/main" id="{3EF346D2-AEAB-8446-9CAF-832B1DF95D6E}"/>
              </a:ext>
            </a:extLst>
          </p:cNvPr>
          <p:cNvGraphicFramePr>
            <a:graphicFrameLocks noGrp="1" noChangeAspect="1"/>
          </p:cNvGraphicFramePr>
          <p:nvPr>
            <p:extLst>
              <p:ext uri="{D42A27DB-BD31-4B8C-83A1-F6EECF244321}">
                <p14:modId xmlns:p14="http://schemas.microsoft.com/office/powerpoint/2010/main" val="2975811096"/>
              </p:ext>
            </p:extLst>
          </p:nvPr>
        </p:nvGraphicFramePr>
        <p:xfrm>
          <a:off x="626297" y="25927879"/>
          <a:ext cx="8383640" cy="2450658"/>
        </p:xfrm>
        <a:graphic>
          <a:graphicData uri="http://schemas.openxmlformats.org/drawingml/2006/table">
            <a:tbl>
              <a:tblPr firstRow="1" bandRow="1" bandCol="1">
                <a:tableStyleId>{2D5ABB26-0587-4C30-8999-92F81FD0307C}</a:tableStyleId>
              </a:tblPr>
              <a:tblGrid>
                <a:gridCol w="2817739">
                  <a:extLst>
                    <a:ext uri="{9D8B030D-6E8A-4147-A177-3AD203B41FA5}">
                      <a16:colId xmlns:a16="http://schemas.microsoft.com/office/drawing/2014/main" val="3637600754"/>
                    </a:ext>
                  </a:extLst>
                </a:gridCol>
                <a:gridCol w="1964327">
                  <a:extLst>
                    <a:ext uri="{9D8B030D-6E8A-4147-A177-3AD203B41FA5}">
                      <a16:colId xmlns:a16="http://schemas.microsoft.com/office/drawing/2014/main" val="2241614220"/>
                    </a:ext>
                  </a:extLst>
                </a:gridCol>
                <a:gridCol w="1828800">
                  <a:extLst>
                    <a:ext uri="{9D8B030D-6E8A-4147-A177-3AD203B41FA5}">
                      <a16:colId xmlns:a16="http://schemas.microsoft.com/office/drawing/2014/main" val="187148055"/>
                    </a:ext>
                  </a:extLst>
                </a:gridCol>
                <a:gridCol w="1772774">
                  <a:extLst>
                    <a:ext uri="{9D8B030D-6E8A-4147-A177-3AD203B41FA5}">
                      <a16:colId xmlns:a16="http://schemas.microsoft.com/office/drawing/2014/main" val="2038161278"/>
                    </a:ext>
                  </a:extLst>
                </a:gridCol>
              </a:tblGrid>
              <a:tr h="705678">
                <a:tc>
                  <a:txBody>
                    <a:bodyPr/>
                    <a:lstStyle/>
                    <a:p>
                      <a:pPr algn="l" fontAlgn="b"/>
                      <a:r>
                        <a:rPr lang="en-US" sz="2800" b="1" u="none" strike="noStrike" dirty="0">
                          <a:ln>
                            <a:noFill/>
                          </a:ln>
                          <a:effectLst/>
                        </a:rPr>
                        <a:t>Model</a:t>
                      </a:r>
                      <a:endParaRPr lang="en-US" sz="2800" b="1" i="0" u="none" strike="noStrike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800" b="1" u="none" strike="noStrike" dirty="0">
                          <a:ln>
                            <a:noFill/>
                          </a:ln>
                          <a:effectLst/>
                        </a:rPr>
                        <a:t>Pearson R2</a:t>
                      </a:r>
                      <a:endParaRPr lang="en-US" sz="2800" b="1" i="0" u="none" strike="noStrike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800" b="1" u="none" strike="noStrike" dirty="0">
                          <a:ln>
                            <a:noFill/>
                          </a:ln>
                          <a:effectLst/>
                        </a:rPr>
                        <a:t>RE</a:t>
                      </a:r>
                      <a:endParaRPr lang="en-US" sz="2800" b="1" i="0" u="none" strike="noStrike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800" b="1" u="none" strike="noStrike" dirty="0">
                          <a:ln>
                            <a:noFill/>
                          </a:ln>
                          <a:effectLst/>
                        </a:rPr>
                        <a:t>CE</a:t>
                      </a:r>
                      <a:endParaRPr lang="en-US" sz="2800" b="1" i="0" u="none" strike="noStrike" dirty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89417911"/>
                  </a:ext>
                </a:extLst>
              </a:tr>
              <a:tr h="395735">
                <a:tc>
                  <a:txBody>
                    <a:bodyPr/>
                    <a:lstStyle/>
                    <a:p>
                      <a:pPr algn="l" fontAlgn="b"/>
                      <a:r>
                        <a:rPr lang="en-US" sz="2800" u="none" strike="noStrike" dirty="0" err="1">
                          <a:ln>
                            <a:noFill/>
                          </a:ln>
                          <a:effectLst/>
                        </a:rPr>
                        <a:t>NegExp</a:t>
                      </a:r>
                      <a:r>
                        <a:rPr lang="en-US" sz="2800" u="none" strike="noStrike" dirty="0">
                          <a:ln>
                            <a:noFill/>
                          </a:ln>
                          <a:effectLst/>
                        </a:rPr>
                        <a:t> linear</a:t>
                      </a:r>
                      <a:endParaRPr lang="en-US" sz="2800" b="0" i="0" u="none" strike="noStrike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800" u="none" strike="noStrike" dirty="0">
                          <a:ln>
                            <a:noFill/>
                          </a:ln>
                          <a:effectLst/>
                        </a:rPr>
                        <a:t>0.376</a:t>
                      </a:r>
                      <a:endParaRPr lang="en-US" sz="2800" b="0" i="0" u="none" strike="noStrike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800" u="none" strike="noStrike" dirty="0">
                          <a:ln>
                            <a:noFill/>
                          </a:ln>
                          <a:effectLst/>
                        </a:rPr>
                        <a:t>0.367</a:t>
                      </a:r>
                      <a:endParaRPr lang="en-US" sz="2800" b="0" i="0" u="none" strike="noStrike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800" u="none" strike="noStrike" dirty="0">
                          <a:ln>
                            <a:noFill/>
                          </a:ln>
                          <a:effectLst/>
                        </a:rPr>
                        <a:t>0.317</a:t>
                      </a:r>
                      <a:endParaRPr lang="en-US" sz="2800" b="0" i="0" u="none" strike="noStrike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05138835"/>
                  </a:ext>
                </a:extLst>
              </a:tr>
              <a:tr h="395735">
                <a:tc>
                  <a:txBody>
                    <a:bodyPr/>
                    <a:lstStyle/>
                    <a:p>
                      <a:pPr algn="l" fontAlgn="b"/>
                      <a:r>
                        <a:rPr lang="en-US" sz="2800" u="none" strike="noStrike" dirty="0" err="1">
                          <a:ln>
                            <a:noFill/>
                          </a:ln>
                          <a:effectLst/>
                        </a:rPr>
                        <a:t>NegExp</a:t>
                      </a:r>
                      <a:r>
                        <a:rPr lang="en-US" sz="2800" u="none" strike="noStrike" dirty="0">
                          <a:ln>
                            <a:noFill/>
                          </a:ln>
                          <a:effectLst/>
                        </a:rPr>
                        <a:t> </a:t>
                      </a:r>
                      <a:r>
                        <a:rPr lang="en-US" sz="2800" u="none" strike="noStrike" dirty="0" err="1">
                          <a:ln>
                            <a:noFill/>
                          </a:ln>
                          <a:effectLst/>
                        </a:rPr>
                        <a:t>changept</a:t>
                      </a:r>
                      <a:endParaRPr lang="en-US" sz="2800" b="0" i="0" u="none" strike="noStrike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800" u="none" strike="noStrike" dirty="0">
                          <a:ln>
                            <a:noFill/>
                          </a:ln>
                          <a:effectLst/>
                        </a:rPr>
                        <a:t>0.421</a:t>
                      </a:r>
                      <a:endParaRPr lang="en-US" sz="2800" b="0" i="0" u="none" strike="noStrike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800" u="none" strike="noStrike" dirty="0">
                          <a:ln>
                            <a:noFill/>
                          </a:ln>
                          <a:effectLst/>
                        </a:rPr>
                        <a:t>0.437</a:t>
                      </a:r>
                      <a:endParaRPr lang="en-US" sz="2800" b="0" i="0" u="none" strike="noStrike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800" u="none" strike="noStrike" dirty="0">
                          <a:ln>
                            <a:noFill/>
                          </a:ln>
                          <a:effectLst/>
                        </a:rPr>
                        <a:t>0.393</a:t>
                      </a:r>
                      <a:endParaRPr lang="en-US" sz="2800" b="0" i="0" u="none" strike="noStrike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95888192"/>
                  </a:ext>
                </a:extLst>
              </a:tr>
              <a:tr h="395735">
                <a:tc>
                  <a:txBody>
                    <a:bodyPr/>
                    <a:lstStyle/>
                    <a:p>
                      <a:pPr algn="l" fontAlgn="b"/>
                      <a:r>
                        <a:rPr lang="en-US" sz="2800" u="none" strike="noStrike" dirty="0">
                          <a:ln>
                            <a:noFill/>
                          </a:ln>
                          <a:effectLst/>
                        </a:rPr>
                        <a:t>Mean </a:t>
                      </a:r>
                      <a:r>
                        <a:rPr lang="en-US" sz="2800" u="none" strike="noStrike" dirty="0" err="1">
                          <a:ln>
                            <a:noFill/>
                          </a:ln>
                          <a:effectLst/>
                        </a:rPr>
                        <a:t>changept</a:t>
                      </a:r>
                      <a:endParaRPr lang="en-US" sz="2800" b="0" i="0" u="none" strike="noStrike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800" u="none" strike="noStrike" dirty="0">
                          <a:ln>
                            <a:noFill/>
                          </a:ln>
                          <a:effectLst/>
                        </a:rPr>
                        <a:t>0.448</a:t>
                      </a:r>
                      <a:endParaRPr lang="en-US" sz="2800" b="0" i="0" u="none" strike="noStrike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800" u="none" strike="noStrike" dirty="0">
                          <a:ln>
                            <a:noFill/>
                          </a:ln>
                          <a:effectLst/>
                        </a:rPr>
                        <a:t>0.401</a:t>
                      </a:r>
                      <a:endParaRPr lang="en-US" sz="2800" b="0" i="0" u="none" strike="noStrike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800" u="none" strike="noStrike" dirty="0">
                          <a:ln>
                            <a:noFill/>
                          </a:ln>
                          <a:effectLst/>
                        </a:rPr>
                        <a:t>0.353</a:t>
                      </a:r>
                      <a:endParaRPr lang="en-US" sz="2800" b="0" i="0" u="none" strike="noStrike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48135457"/>
                  </a:ext>
                </a:extLst>
              </a:tr>
              <a:tr h="395735">
                <a:tc>
                  <a:txBody>
                    <a:bodyPr/>
                    <a:lstStyle/>
                    <a:p>
                      <a:pPr algn="l" fontAlgn="b"/>
                      <a:r>
                        <a:rPr lang="en-US" sz="2800" u="none" strike="noStrike" dirty="0" err="1">
                          <a:ln>
                            <a:noFill/>
                          </a:ln>
                          <a:effectLst/>
                        </a:rPr>
                        <a:t>NegExp</a:t>
                      </a:r>
                      <a:r>
                        <a:rPr lang="en-US" sz="2800" u="none" strike="noStrike" dirty="0">
                          <a:ln>
                            <a:noFill/>
                          </a:ln>
                          <a:effectLst/>
                        </a:rPr>
                        <a:t> spline25</a:t>
                      </a:r>
                      <a:endParaRPr lang="en-US" sz="2800" b="0" i="0" u="none" strike="noStrike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800" u="none" strike="noStrike" dirty="0">
                          <a:ln>
                            <a:noFill/>
                          </a:ln>
                          <a:effectLst/>
                        </a:rPr>
                        <a:t>0.362</a:t>
                      </a:r>
                      <a:endParaRPr lang="en-US" sz="2800" b="0" i="0" u="none" strike="noStrike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800" u="none" strike="noStrike" dirty="0">
                          <a:ln>
                            <a:noFill/>
                          </a:ln>
                          <a:effectLst/>
                        </a:rPr>
                        <a:t>0.277</a:t>
                      </a:r>
                      <a:endParaRPr lang="en-US" sz="2800" b="0" i="0" u="none" strike="noStrike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800" u="none" strike="noStrike" dirty="0">
                          <a:ln>
                            <a:noFill/>
                          </a:ln>
                          <a:effectLst/>
                        </a:rPr>
                        <a:t>0.220</a:t>
                      </a:r>
                      <a:endParaRPr lang="en-US" sz="2800" b="0" i="0" u="none" strike="noStrike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4180737901"/>
                  </a:ext>
                </a:extLst>
              </a:tr>
            </a:tbl>
          </a:graphicData>
        </a:graphic>
      </p:graphicFrame>
      <p:pic>
        <p:nvPicPr>
          <p:cNvPr id="57" name="Picture 56">
            <a:extLst>
              <a:ext uri="{FF2B5EF4-FFF2-40B4-BE49-F238E27FC236}">
                <a16:creationId xmlns:a16="http://schemas.microsoft.com/office/drawing/2014/main" id="{5DF85090-960D-4E1C-827D-8A107B6F2339}"/>
              </a:ext>
            </a:extLst>
          </p:cNvPr>
          <p:cNvPicPr>
            <a:picLocks noChangeAspect="1"/>
          </p:cNvPicPr>
          <p:nvPr/>
        </p:nvPicPr>
        <p:blipFill rotWithShape="1">
          <a:blip r:embed="rId2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391" b="29724"/>
          <a:stretch/>
        </p:blipFill>
        <p:spPr>
          <a:xfrm>
            <a:off x="43538329" y="260605"/>
            <a:ext cx="3962964" cy="2147294"/>
          </a:xfrm>
          <a:prstGeom prst="rect">
            <a:avLst/>
          </a:prstGeom>
        </p:spPr>
      </p:pic>
      <p:graphicFrame>
        <p:nvGraphicFramePr>
          <p:cNvPr id="22" name="Table 21">
            <a:extLst>
              <a:ext uri="{FF2B5EF4-FFF2-40B4-BE49-F238E27FC236}">
                <a16:creationId xmlns:a16="http://schemas.microsoft.com/office/drawing/2014/main" id="{59203257-32AE-4D7E-93AB-F2B6DD03577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60081084"/>
              </p:ext>
            </p:extLst>
          </p:nvPr>
        </p:nvGraphicFramePr>
        <p:xfrm>
          <a:off x="44246192" y="18318142"/>
          <a:ext cx="4815113" cy="2446812"/>
        </p:xfrm>
        <a:graphic>
          <a:graphicData uri="http://schemas.openxmlformats.org/drawingml/2006/table">
            <a:tbl>
              <a:tblPr/>
              <a:tblGrid>
                <a:gridCol w="2083408">
                  <a:extLst>
                    <a:ext uri="{9D8B030D-6E8A-4147-A177-3AD203B41FA5}">
                      <a16:colId xmlns:a16="http://schemas.microsoft.com/office/drawing/2014/main" val="2450105530"/>
                    </a:ext>
                  </a:extLst>
                </a:gridCol>
                <a:gridCol w="980755">
                  <a:extLst>
                    <a:ext uri="{9D8B030D-6E8A-4147-A177-3AD203B41FA5}">
                      <a16:colId xmlns:a16="http://schemas.microsoft.com/office/drawing/2014/main" val="4231446372"/>
                    </a:ext>
                  </a:extLst>
                </a:gridCol>
                <a:gridCol w="875475">
                  <a:extLst>
                    <a:ext uri="{9D8B030D-6E8A-4147-A177-3AD203B41FA5}">
                      <a16:colId xmlns:a16="http://schemas.microsoft.com/office/drawing/2014/main" val="2007591067"/>
                    </a:ext>
                  </a:extLst>
                </a:gridCol>
                <a:gridCol w="875475">
                  <a:extLst>
                    <a:ext uri="{9D8B030D-6E8A-4147-A177-3AD203B41FA5}">
                      <a16:colId xmlns:a16="http://schemas.microsoft.com/office/drawing/2014/main" val="4099506839"/>
                    </a:ext>
                  </a:extLst>
                </a:gridCol>
              </a:tblGrid>
              <a:tr h="315092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model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Pearson_R2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RE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CE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81212773"/>
                  </a:ext>
                </a:extLst>
              </a:tr>
              <a:tr h="315092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negexp_linear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0.168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0.326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0.137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33727809"/>
                  </a:ext>
                </a:extLst>
              </a:tr>
              <a:tr h="315092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detrend_spline_linear</a:t>
                      </a:r>
                      <a:endParaRPr lang="en-US" sz="18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0.171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0.148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-0.091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7949082"/>
                  </a:ext>
                </a:extLst>
              </a:tr>
              <a:tr h="315092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negexp_linear_ar1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0.267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0.421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0.258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51769233"/>
                  </a:ext>
                </a:extLst>
              </a:tr>
              <a:tr h="315092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negexp_spline25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0.070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-2.468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-3.441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77358617"/>
                  </a:ext>
                </a:extLst>
              </a:tr>
              <a:tr h="315092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negexp_changept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0.165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0.314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0.121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04809251"/>
                  </a:ext>
                </a:extLst>
              </a:tr>
              <a:tr h="315092">
                <a:tc>
                  <a:txBody>
                    <a:bodyPr/>
                    <a:lstStyle/>
                    <a:p>
                      <a:pPr algn="l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negexp-RCS_spline25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0.155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0.296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0.098</a:t>
                      </a:r>
                    </a:p>
                  </a:txBody>
                  <a:tcPr marL="7620" marR="7620" marT="7620" marB="0" anchor="b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93515663"/>
                  </a:ext>
                </a:extLst>
              </a:tr>
            </a:tbl>
          </a:graphicData>
        </a:graphic>
      </p:graphicFrame>
      <p:sp>
        <p:nvSpPr>
          <p:cNvPr id="18" name="TextBox 17">
            <a:extLst>
              <a:ext uri="{FF2B5EF4-FFF2-40B4-BE49-F238E27FC236}">
                <a16:creationId xmlns:a16="http://schemas.microsoft.com/office/drawing/2014/main" id="{7011DAFE-1005-6F48-B5E0-CCBDAF623595}"/>
              </a:ext>
            </a:extLst>
          </p:cNvPr>
          <p:cNvSpPr txBox="1"/>
          <p:nvPr/>
        </p:nvSpPr>
        <p:spPr>
          <a:xfrm>
            <a:off x="40601641" y="18664994"/>
            <a:ext cx="29134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Spline detrending (1 series)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30830D44-E636-6448-999D-BDC80EA2A1C8}"/>
              </a:ext>
            </a:extLst>
          </p:cNvPr>
          <p:cNvSpPr txBox="1"/>
          <p:nvPr/>
        </p:nvSpPr>
        <p:spPr>
          <a:xfrm>
            <a:off x="39710535" y="29687283"/>
            <a:ext cx="9436086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/>
              <a:t>References</a:t>
            </a:r>
            <a:endParaRPr lang="en-US" sz="2800" dirty="0"/>
          </a:p>
          <a:p>
            <a:endParaRPr lang="en-US" sz="2800" b="1" dirty="0"/>
          </a:p>
        </p:txBody>
      </p:sp>
      <p:graphicFrame>
        <p:nvGraphicFramePr>
          <p:cNvPr id="59" name="Table 58">
            <a:extLst>
              <a:ext uri="{FF2B5EF4-FFF2-40B4-BE49-F238E27FC236}">
                <a16:creationId xmlns:a16="http://schemas.microsoft.com/office/drawing/2014/main" id="{BDBCBF4A-3660-E843-8B31-EE91D885282B}"/>
              </a:ext>
            </a:extLst>
          </p:cNvPr>
          <p:cNvGraphicFramePr>
            <a:graphicFrameLocks noGrp="1" noChangeAspect="1"/>
          </p:cNvGraphicFramePr>
          <p:nvPr>
            <p:extLst>
              <p:ext uri="{D42A27DB-BD31-4B8C-83A1-F6EECF244321}">
                <p14:modId xmlns:p14="http://schemas.microsoft.com/office/powerpoint/2010/main" val="296192191"/>
              </p:ext>
            </p:extLst>
          </p:nvPr>
        </p:nvGraphicFramePr>
        <p:xfrm>
          <a:off x="621514" y="28812812"/>
          <a:ext cx="8383640" cy="3831630"/>
        </p:xfrm>
        <a:graphic>
          <a:graphicData uri="http://schemas.openxmlformats.org/drawingml/2006/table">
            <a:tbl>
              <a:tblPr firstRow="1" bandRow="1" bandCol="1">
                <a:tableStyleId>{2D5ABB26-0587-4C30-8999-92F81FD0307C}</a:tableStyleId>
              </a:tblPr>
              <a:tblGrid>
                <a:gridCol w="2817739">
                  <a:extLst>
                    <a:ext uri="{9D8B030D-6E8A-4147-A177-3AD203B41FA5}">
                      <a16:colId xmlns:a16="http://schemas.microsoft.com/office/drawing/2014/main" val="3637600754"/>
                    </a:ext>
                  </a:extLst>
                </a:gridCol>
                <a:gridCol w="1964327">
                  <a:extLst>
                    <a:ext uri="{9D8B030D-6E8A-4147-A177-3AD203B41FA5}">
                      <a16:colId xmlns:a16="http://schemas.microsoft.com/office/drawing/2014/main" val="2241614220"/>
                    </a:ext>
                  </a:extLst>
                </a:gridCol>
                <a:gridCol w="1828800">
                  <a:extLst>
                    <a:ext uri="{9D8B030D-6E8A-4147-A177-3AD203B41FA5}">
                      <a16:colId xmlns:a16="http://schemas.microsoft.com/office/drawing/2014/main" val="187148055"/>
                    </a:ext>
                  </a:extLst>
                </a:gridCol>
                <a:gridCol w="1772774">
                  <a:extLst>
                    <a:ext uri="{9D8B030D-6E8A-4147-A177-3AD203B41FA5}">
                      <a16:colId xmlns:a16="http://schemas.microsoft.com/office/drawing/2014/main" val="2038161278"/>
                    </a:ext>
                  </a:extLst>
                </a:gridCol>
              </a:tblGrid>
              <a:tr h="777915">
                <a:tc>
                  <a:txBody>
                    <a:bodyPr/>
                    <a:lstStyle/>
                    <a:p>
                      <a:pPr algn="l" fontAlgn="b"/>
                      <a:r>
                        <a:rPr lang="en-US" sz="2800" b="1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Parameter</a:t>
                      </a:r>
                    </a:p>
                  </a:txBody>
                  <a:tcPr marL="9525" marR="9525" marT="9525" marB="0" anchor="b"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Mean</a:t>
                      </a: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2.5%</a:t>
                      </a: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800" b="1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97.5%</a:t>
                      </a: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89417911"/>
                  </a:ext>
                </a:extLst>
              </a:tr>
              <a:tr h="375896">
                <a:tc>
                  <a:txBody>
                    <a:bodyPr/>
                    <a:lstStyle/>
                    <a:p>
                      <a:pPr algn="l" fontAlgn="b"/>
                      <a:r>
                        <a:rPr lang="en-US" sz="2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beta[PIED]</a:t>
                      </a:r>
                    </a:p>
                  </a:txBody>
                  <a:tcPr marL="9525" marR="9525" marT="9525" marB="0" anchor="b"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0.473</a:t>
                      </a: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0.400</a:t>
                      </a: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0.548</a:t>
                      </a: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05138835"/>
                  </a:ext>
                </a:extLst>
              </a:tr>
              <a:tr h="389481">
                <a:tc>
                  <a:txBody>
                    <a:bodyPr/>
                    <a:lstStyle/>
                    <a:p>
                      <a:pPr algn="l" fontAlgn="b"/>
                      <a:r>
                        <a:rPr lang="en-US" sz="2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beta[PIPO]</a:t>
                      </a:r>
                    </a:p>
                  </a:txBody>
                  <a:tcPr marL="9525" marR="9525" marT="9525" marB="0" anchor="b"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0.429</a:t>
                      </a: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0.369</a:t>
                      </a: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0.489</a:t>
                      </a: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95888192"/>
                  </a:ext>
                </a:extLst>
              </a:tr>
              <a:tr h="375896">
                <a:tc>
                  <a:txBody>
                    <a:bodyPr/>
                    <a:lstStyle/>
                    <a:p>
                      <a:pPr algn="l" fontAlgn="b"/>
                      <a:r>
                        <a:rPr lang="en-US" sz="2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beta[PSME]</a:t>
                      </a:r>
                    </a:p>
                  </a:txBody>
                  <a:tcPr marL="9525" marR="9525" marT="9525" marB="0" anchor="b"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0.446</a:t>
                      </a: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0.403</a:t>
                      </a: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0.487</a:t>
                      </a: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48135457"/>
                  </a:ext>
                </a:extLst>
              </a:tr>
              <a:tr h="388639">
                <a:tc>
                  <a:txBody>
                    <a:bodyPr/>
                    <a:lstStyle/>
                    <a:p>
                      <a:pPr algn="l" fontAlgn="b"/>
                      <a:r>
                        <a:rPr lang="en-US" sz="2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sd_eta[PIED]</a:t>
                      </a:r>
                    </a:p>
                  </a:txBody>
                  <a:tcPr marL="9525" marR="9525" marT="9525" marB="0" anchor="b"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0.596</a:t>
                      </a: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0.553</a:t>
                      </a: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0.644</a:t>
                      </a: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80737901"/>
                  </a:ext>
                </a:extLst>
              </a:tr>
              <a:tr h="388639">
                <a:tc>
                  <a:txBody>
                    <a:bodyPr/>
                    <a:lstStyle/>
                    <a:p>
                      <a:pPr algn="l" fontAlgn="b"/>
                      <a:r>
                        <a:rPr lang="en-US" sz="2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sd_eta[PIPO]</a:t>
                      </a:r>
                    </a:p>
                  </a:txBody>
                  <a:tcPr marL="9525" marR="9525" marT="9525" marB="0" anchor="b"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0.516</a:t>
                      </a: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0.483</a:t>
                      </a: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0.551</a:t>
                      </a: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1119900"/>
                  </a:ext>
                </a:extLst>
              </a:tr>
              <a:tr h="388639">
                <a:tc>
                  <a:txBody>
                    <a:bodyPr/>
                    <a:lstStyle/>
                    <a:p>
                      <a:pPr algn="l" fontAlgn="b"/>
                      <a:r>
                        <a:rPr lang="en-US" sz="28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sd_eta</a:t>
                      </a:r>
                      <a:r>
                        <a:rPr lang="en-US" sz="2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[PSME]</a:t>
                      </a:r>
                    </a:p>
                  </a:txBody>
                  <a:tcPr marL="9525" marR="9525" marT="9525" marB="0" anchor="b"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0.355</a:t>
                      </a: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0.326</a:t>
                      </a: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0.385</a:t>
                      </a: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44158111"/>
                  </a:ext>
                </a:extLst>
              </a:tr>
              <a:tr h="388639">
                <a:tc>
                  <a:txBody>
                    <a:bodyPr/>
                    <a:lstStyle/>
                    <a:p>
                      <a:pPr algn="l" fontAlgn="b"/>
                      <a:r>
                        <a:rPr lang="en-US" sz="2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sd_climate</a:t>
                      </a:r>
                    </a:p>
                  </a:txBody>
                  <a:tcPr marL="9525" marR="9525" marT="9525" marB="0" anchor="b"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1.044</a:t>
                      </a: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8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0.950</a:t>
                      </a: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28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1.157</a:t>
                      </a:r>
                    </a:p>
                  </a:txBody>
                  <a:tcPr marL="9525" marR="9525" marT="9525" marB="0" anchor="b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88888107"/>
                  </a:ext>
                </a:extLst>
              </a:tr>
            </a:tbl>
          </a:graphicData>
        </a:graphic>
      </p:graphicFrame>
      <p:pic>
        <p:nvPicPr>
          <p:cNvPr id="62" name="Picture 61">
            <a:extLst>
              <a:ext uri="{FF2B5EF4-FFF2-40B4-BE49-F238E27FC236}">
                <a16:creationId xmlns:a16="http://schemas.microsoft.com/office/drawing/2014/main" id="{E2B96BE9-C51E-3245-BFDE-BD6A01EA21F8}"/>
              </a:ext>
            </a:extLst>
          </p:cNvPr>
          <p:cNvPicPr>
            <a:picLocks noChangeAspect="1"/>
          </p:cNvPicPr>
          <p:nvPr/>
        </p:nvPicPr>
        <p:blipFill>
          <a:blip r:embed="rId2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011135" y="8255089"/>
            <a:ext cx="6448877" cy="3910374"/>
          </a:xfrm>
          <a:prstGeom prst="rect">
            <a:avLst/>
          </a:prstGeom>
        </p:spPr>
      </p:pic>
      <p:sp>
        <p:nvSpPr>
          <p:cNvPr id="63" name="TextBox 62">
            <a:extLst>
              <a:ext uri="{FF2B5EF4-FFF2-40B4-BE49-F238E27FC236}">
                <a16:creationId xmlns:a16="http://schemas.microsoft.com/office/drawing/2014/main" id="{DD32A18F-A161-C44B-975E-093E407ED787}"/>
              </a:ext>
            </a:extLst>
          </p:cNvPr>
          <p:cNvSpPr txBox="1"/>
          <p:nvPr/>
        </p:nvSpPr>
        <p:spPr>
          <a:xfrm>
            <a:off x="39710534" y="30220631"/>
            <a:ext cx="9445803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Schofield, M. R., Barker, R. J., Gelman, A., Cook, E. R., &amp; </a:t>
            </a:r>
            <a:r>
              <a:rPr lang="en-US" sz="1600" dirty="0" err="1"/>
              <a:t>Briffa</a:t>
            </a:r>
            <a:r>
              <a:rPr lang="en-US" sz="1600" dirty="0"/>
              <a:t>, K. R. (2016). A model-based approach to climate reconstruction using tree-ring data. </a:t>
            </a:r>
            <a:r>
              <a:rPr lang="en-US" sz="1600" i="1" dirty="0"/>
              <a:t>Journal of the American Statistical Association</a:t>
            </a:r>
            <a:r>
              <a:rPr lang="en-US" sz="1600" dirty="0"/>
              <a:t>, </a:t>
            </a:r>
            <a:r>
              <a:rPr lang="en-US" sz="1600" i="1" dirty="0"/>
              <a:t>111</a:t>
            </a:r>
            <a:r>
              <a:rPr lang="en-US" sz="1600" dirty="0"/>
              <a:t>(513), 93-106.</a:t>
            </a:r>
          </a:p>
          <a:p>
            <a:endParaRPr lang="en-US" sz="1600" dirty="0"/>
          </a:p>
          <a:p>
            <a:r>
              <a:rPr lang="en-US" sz="1600" dirty="0" err="1"/>
              <a:t>Steinschneider</a:t>
            </a:r>
            <a:r>
              <a:rPr lang="en-US" sz="1600" dirty="0"/>
              <a:t>, S., Cook, E. R., </a:t>
            </a:r>
            <a:r>
              <a:rPr lang="en-US" sz="1600" dirty="0" err="1"/>
              <a:t>Briffa</a:t>
            </a:r>
            <a:r>
              <a:rPr lang="en-US" sz="1600" dirty="0"/>
              <a:t>, K. R., &amp; </a:t>
            </a:r>
            <a:r>
              <a:rPr lang="en-US" sz="1600" dirty="0" err="1"/>
              <a:t>Lall</a:t>
            </a:r>
            <a:r>
              <a:rPr lang="en-US" sz="1600" dirty="0"/>
              <a:t>, U. (2017). Hierarchical regression models for dendroclimatic standardization and climate reconstruction. </a:t>
            </a:r>
            <a:r>
              <a:rPr lang="en-US" sz="1600" i="1" dirty="0" err="1"/>
              <a:t>Dendrochronologia</a:t>
            </a:r>
            <a:r>
              <a:rPr lang="en-US" sz="1600" dirty="0"/>
              <a:t>, </a:t>
            </a:r>
            <a:r>
              <a:rPr lang="en-US" sz="1600" i="1" dirty="0"/>
              <a:t>44</a:t>
            </a:r>
            <a:r>
              <a:rPr lang="en-US" sz="1600" dirty="0"/>
              <a:t>, 174-186.</a:t>
            </a:r>
          </a:p>
          <a:p>
            <a:endParaRPr lang="en-US" sz="1600" dirty="0"/>
          </a:p>
          <a:p>
            <a:r>
              <a:rPr lang="en-US" sz="1600" dirty="0"/>
              <a:t>Schofield, M. R., &amp; Barker, R. J. (2017). Model fitting and evaluation in climate reconstruction of tree-ring data: A comment on </a:t>
            </a:r>
            <a:r>
              <a:rPr lang="en-US" sz="1600" dirty="0" err="1"/>
              <a:t>Steinschneider</a:t>
            </a:r>
            <a:r>
              <a:rPr lang="en-US" sz="1600" dirty="0"/>
              <a:t> et al.(2017): Hierarchical regression models for dendroclimatic standardization and climate reconstruction. </a:t>
            </a:r>
            <a:r>
              <a:rPr lang="en-US" sz="1600" i="1" dirty="0" err="1"/>
              <a:t>Dendrochronologia</a:t>
            </a:r>
            <a:r>
              <a:rPr lang="en-US" sz="1600" dirty="0"/>
              <a:t>, </a:t>
            </a:r>
            <a:r>
              <a:rPr lang="en-US" sz="1600" i="1" dirty="0"/>
              <a:t>46</a:t>
            </a:r>
            <a:r>
              <a:rPr lang="en-US" sz="1600" dirty="0"/>
              <a:t>, 77-84.</a:t>
            </a:r>
          </a:p>
        </p:txBody>
      </p:sp>
      <p:sp>
        <p:nvSpPr>
          <p:cNvPr id="512" name="TextBox 511">
            <a:extLst>
              <a:ext uri="{FF2B5EF4-FFF2-40B4-BE49-F238E27FC236}">
                <a16:creationId xmlns:a16="http://schemas.microsoft.com/office/drawing/2014/main" id="{6366DC83-D76B-3749-B61A-D38AA3588FD1}"/>
              </a:ext>
            </a:extLst>
          </p:cNvPr>
          <p:cNvSpPr txBox="1"/>
          <p:nvPr/>
        </p:nvSpPr>
        <p:spPr>
          <a:xfrm>
            <a:off x="16988319" y="21292078"/>
            <a:ext cx="1636371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800" dirty="0">
                <a:solidFill>
                  <a:schemeClr val="bg1"/>
                </a:solidFill>
              </a:rPr>
              <a:t>New Mexico Northwest Mountains Precipitation Reconstructions</a:t>
            </a:r>
          </a:p>
        </p:txBody>
      </p:sp>
      <p:sp>
        <p:nvSpPr>
          <p:cNvPr id="513" name="TextBox 512">
            <a:extLst>
              <a:ext uri="{FF2B5EF4-FFF2-40B4-BE49-F238E27FC236}">
                <a16:creationId xmlns:a16="http://schemas.microsoft.com/office/drawing/2014/main" id="{7BABC742-7A61-EC4D-A0F6-03383EEB7301}"/>
              </a:ext>
            </a:extLst>
          </p:cNvPr>
          <p:cNvSpPr txBox="1"/>
          <p:nvPr/>
        </p:nvSpPr>
        <p:spPr>
          <a:xfrm>
            <a:off x="536364" y="28521426"/>
            <a:ext cx="8849427" cy="6026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 err="1"/>
              <a:t>NegExp</a:t>
            </a:r>
            <a:r>
              <a:rPr lang="en-US" sz="3200" dirty="0"/>
              <a:t> Detrend with Linear Climate Relationship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0757FE9-2C06-C648-8FB8-C1CB6A29FC0E}"/>
              </a:ext>
            </a:extLst>
          </p:cNvPr>
          <p:cNvSpPr txBox="1"/>
          <p:nvPr/>
        </p:nvSpPr>
        <p:spPr>
          <a:xfrm>
            <a:off x="621514" y="24673088"/>
            <a:ext cx="9249487" cy="16989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lnSpc>
                <a:spcPct val="120000"/>
              </a:lnSpc>
            </a:pPr>
            <a:r>
              <a:rPr lang="en-US" sz="3600" b="1" dirty="0">
                <a:solidFill>
                  <a:prstClr val="black"/>
                </a:solidFill>
                <a:latin typeface="Lato Black" panose="020F0A02020204030203" pitchFamily="34" charset="0"/>
                <a:cs typeface="Arial" panose="020B0604020202020204" pitchFamily="34" charset="0"/>
              </a:rPr>
              <a:t>RESULTS</a:t>
            </a:r>
          </a:p>
          <a:p>
            <a:pPr lvl="0">
              <a:lnSpc>
                <a:spcPct val="120000"/>
              </a:lnSpc>
            </a:pPr>
            <a:r>
              <a:rPr lang="en-US" sz="3600" dirty="0">
                <a:solidFill>
                  <a:prstClr val="black"/>
                </a:solidFill>
                <a:latin typeface="Lato Black" panose="020F0A02020204030203" pitchFamily="34" charset="0"/>
                <a:cs typeface="Arial" panose="020B0604020202020204" pitchFamily="34" charset="0"/>
              </a:rPr>
              <a:t>New Mexico Precipitation Reconstruction</a:t>
            </a:r>
            <a:endParaRPr lang="en-US" sz="3600" dirty="0">
              <a:solidFill>
                <a:prstClr val="black"/>
              </a:solidFill>
              <a:latin typeface="Lato" panose="020F0502020204030203" pitchFamily="34" charset="0"/>
              <a:cs typeface="Arial" panose="020B0604020202020204" pitchFamily="34" charset="0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7629905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6293</TotalTime>
  <Words>619</Words>
  <Application>Microsoft Office PowerPoint</Application>
  <PresentationFormat>Custom</PresentationFormat>
  <Paragraphs>155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10" baseType="lpstr">
      <vt:lpstr>Arial</vt:lpstr>
      <vt:lpstr>Calibri</vt:lpstr>
      <vt:lpstr>Calibri Light</vt:lpstr>
      <vt:lpstr>Cambria</vt:lpstr>
      <vt:lpstr>Cambria Math</vt:lpstr>
      <vt:lpstr>Lato</vt:lpstr>
      <vt:lpstr>Lato Black</vt:lpstr>
      <vt:lpstr>Times New Roman</vt:lpstr>
      <vt:lpstr>Office Theme</vt:lpstr>
      <vt:lpstr>Modeling biological tree growth and climate simultaneously properly accounts for uncertainty and allows for flexible and explicit assumptions  Reconstructions are highly dependent on assumptions of climate and climate-growth  relationships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Mike Morrison</dc:creator>
  <cp:lastModifiedBy>Smith, Laura G</cp:lastModifiedBy>
  <cp:revision>193</cp:revision>
  <dcterms:created xsi:type="dcterms:W3CDTF">2018-09-16T19:13:41Z</dcterms:created>
  <dcterms:modified xsi:type="dcterms:W3CDTF">2019-04-03T23:35:55Z</dcterms:modified>
</cp:coreProperties>
</file>

<file path=docProps/thumbnail.jpeg>
</file>